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59" r:id="rId5"/>
    <p:sldId id="262" r:id="rId6"/>
    <p:sldId id="263" r:id="rId7"/>
    <p:sldId id="264" r:id="rId8"/>
    <p:sldId id="260" r:id="rId9"/>
    <p:sldId id="265" r:id="rId10"/>
    <p:sldId id="273"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320" autoAdjust="0"/>
    <p:restoredTop sz="94660"/>
  </p:normalViewPr>
  <p:slideViewPr>
    <p:cSldViewPr snapToGrid="0">
      <p:cViewPr varScale="1">
        <p:scale>
          <a:sx n="128" d="100"/>
          <a:sy n="128" d="100"/>
        </p:scale>
        <p:origin x="132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E07D4-A47A-4842-A9B2-773BB54D1BD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60468B2-09B1-4590-8921-4E1F3877FA3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25DED3B-8A6C-4908-A284-F646392931DB}"/>
              </a:ext>
            </a:extLst>
          </p:cNvPr>
          <p:cNvSpPr>
            <a:spLocks noGrp="1"/>
          </p:cNvSpPr>
          <p:nvPr>
            <p:ph type="dt" sz="half" idx="10"/>
          </p:nvPr>
        </p:nvSpPr>
        <p:spPr/>
        <p:txBody>
          <a:bodyPr/>
          <a:lstStyle/>
          <a:p>
            <a:fld id="{D2BCFDC8-606C-4588-9167-C599EF5DB22B}" type="datetimeFigureOut">
              <a:rPr lang="en-GB" smtClean="0"/>
              <a:t>10/05/2021</a:t>
            </a:fld>
            <a:endParaRPr lang="en-GB"/>
          </a:p>
        </p:txBody>
      </p:sp>
      <p:sp>
        <p:nvSpPr>
          <p:cNvPr id="5" name="Footer Placeholder 4">
            <a:extLst>
              <a:ext uri="{FF2B5EF4-FFF2-40B4-BE49-F238E27FC236}">
                <a16:creationId xmlns:a16="http://schemas.microsoft.com/office/drawing/2014/main" id="{450AE9D7-0261-4A88-8724-53E07674059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4FD9E26-7D76-49D0-A687-2D4A7D86C02B}"/>
              </a:ext>
            </a:extLst>
          </p:cNvPr>
          <p:cNvSpPr>
            <a:spLocks noGrp="1"/>
          </p:cNvSpPr>
          <p:nvPr>
            <p:ph type="sldNum" sz="quarter" idx="12"/>
          </p:nvPr>
        </p:nvSpPr>
        <p:spPr/>
        <p:txBody>
          <a:bodyPr/>
          <a:lstStyle/>
          <a:p>
            <a:fld id="{E18DA102-75A1-4173-B987-A53ED2A55064}" type="slidenum">
              <a:rPr lang="en-GB" smtClean="0"/>
              <a:t>‹#›</a:t>
            </a:fld>
            <a:endParaRPr lang="en-GB"/>
          </a:p>
        </p:txBody>
      </p:sp>
    </p:spTree>
    <p:extLst>
      <p:ext uri="{BB962C8B-B14F-4D97-AF65-F5344CB8AC3E}">
        <p14:creationId xmlns:p14="http://schemas.microsoft.com/office/powerpoint/2010/main" val="32333495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B1E53-96C6-46B0-BA91-CA69D4362AF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AC1D986-3559-48B2-94CE-53E39920E30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888A0F8-BB9A-4BF6-BC0F-1128A76A542C}"/>
              </a:ext>
            </a:extLst>
          </p:cNvPr>
          <p:cNvSpPr>
            <a:spLocks noGrp="1"/>
          </p:cNvSpPr>
          <p:nvPr>
            <p:ph type="dt" sz="half" idx="10"/>
          </p:nvPr>
        </p:nvSpPr>
        <p:spPr/>
        <p:txBody>
          <a:bodyPr/>
          <a:lstStyle/>
          <a:p>
            <a:fld id="{D2BCFDC8-606C-4588-9167-C599EF5DB22B}" type="datetimeFigureOut">
              <a:rPr lang="en-GB" smtClean="0"/>
              <a:t>10/05/2021</a:t>
            </a:fld>
            <a:endParaRPr lang="en-GB"/>
          </a:p>
        </p:txBody>
      </p:sp>
      <p:sp>
        <p:nvSpPr>
          <p:cNvPr id="5" name="Footer Placeholder 4">
            <a:extLst>
              <a:ext uri="{FF2B5EF4-FFF2-40B4-BE49-F238E27FC236}">
                <a16:creationId xmlns:a16="http://schemas.microsoft.com/office/drawing/2014/main" id="{5160BE96-5AA3-4356-A222-8B876FA566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BCDBB16-D30E-468E-AF32-DF896F5D1EB6}"/>
              </a:ext>
            </a:extLst>
          </p:cNvPr>
          <p:cNvSpPr>
            <a:spLocks noGrp="1"/>
          </p:cNvSpPr>
          <p:nvPr>
            <p:ph type="sldNum" sz="quarter" idx="12"/>
          </p:nvPr>
        </p:nvSpPr>
        <p:spPr/>
        <p:txBody>
          <a:bodyPr/>
          <a:lstStyle/>
          <a:p>
            <a:fld id="{E18DA102-75A1-4173-B987-A53ED2A55064}" type="slidenum">
              <a:rPr lang="en-GB" smtClean="0"/>
              <a:t>‹#›</a:t>
            </a:fld>
            <a:endParaRPr lang="en-GB"/>
          </a:p>
        </p:txBody>
      </p:sp>
    </p:spTree>
    <p:extLst>
      <p:ext uri="{BB962C8B-B14F-4D97-AF65-F5344CB8AC3E}">
        <p14:creationId xmlns:p14="http://schemas.microsoft.com/office/powerpoint/2010/main" val="26575363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B3B11-EBA4-4DC2-9EBA-6B6100C2365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07FE5F0-A38C-4603-966F-B23F14AF131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18E0034-18E9-4CF9-B21F-BCA66DFC1E44}"/>
              </a:ext>
            </a:extLst>
          </p:cNvPr>
          <p:cNvSpPr>
            <a:spLocks noGrp="1"/>
          </p:cNvSpPr>
          <p:nvPr>
            <p:ph type="dt" sz="half" idx="10"/>
          </p:nvPr>
        </p:nvSpPr>
        <p:spPr/>
        <p:txBody>
          <a:bodyPr/>
          <a:lstStyle/>
          <a:p>
            <a:fld id="{D2BCFDC8-606C-4588-9167-C599EF5DB22B}" type="datetimeFigureOut">
              <a:rPr lang="en-GB" smtClean="0"/>
              <a:t>10/05/2021</a:t>
            </a:fld>
            <a:endParaRPr lang="en-GB"/>
          </a:p>
        </p:txBody>
      </p:sp>
      <p:sp>
        <p:nvSpPr>
          <p:cNvPr id="5" name="Footer Placeholder 4">
            <a:extLst>
              <a:ext uri="{FF2B5EF4-FFF2-40B4-BE49-F238E27FC236}">
                <a16:creationId xmlns:a16="http://schemas.microsoft.com/office/drawing/2014/main" id="{55302029-2336-48BE-9E6A-C29020EF03D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BB41310-A57E-4101-8FAF-32470958DE51}"/>
              </a:ext>
            </a:extLst>
          </p:cNvPr>
          <p:cNvSpPr>
            <a:spLocks noGrp="1"/>
          </p:cNvSpPr>
          <p:nvPr>
            <p:ph type="sldNum" sz="quarter" idx="12"/>
          </p:nvPr>
        </p:nvSpPr>
        <p:spPr/>
        <p:txBody>
          <a:bodyPr/>
          <a:lstStyle/>
          <a:p>
            <a:fld id="{E18DA102-75A1-4173-B987-A53ED2A55064}" type="slidenum">
              <a:rPr lang="en-GB" smtClean="0"/>
              <a:t>‹#›</a:t>
            </a:fld>
            <a:endParaRPr lang="en-GB"/>
          </a:p>
        </p:txBody>
      </p:sp>
    </p:spTree>
    <p:extLst>
      <p:ext uri="{BB962C8B-B14F-4D97-AF65-F5344CB8AC3E}">
        <p14:creationId xmlns:p14="http://schemas.microsoft.com/office/powerpoint/2010/main" val="2573829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9DA1F-56FC-42AE-A98E-2207690770F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E6B7F48-3C78-4313-B306-948AF3B1F60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2907141-666E-48B0-9D73-792224C7522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00CA8B1-68CB-471C-98DA-6DFD833918B9}"/>
              </a:ext>
            </a:extLst>
          </p:cNvPr>
          <p:cNvSpPr>
            <a:spLocks noGrp="1"/>
          </p:cNvSpPr>
          <p:nvPr>
            <p:ph type="dt" sz="half" idx="10"/>
          </p:nvPr>
        </p:nvSpPr>
        <p:spPr/>
        <p:txBody>
          <a:bodyPr/>
          <a:lstStyle/>
          <a:p>
            <a:fld id="{D2BCFDC8-606C-4588-9167-C599EF5DB22B}" type="datetimeFigureOut">
              <a:rPr lang="en-GB" smtClean="0"/>
              <a:t>10/05/2021</a:t>
            </a:fld>
            <a:endParaRPr lang="en-GB"/>
          </a:p>
        </p:txBody>
      </p:sp>
      <p:sp>
        <p:nvSpPr>
          <p:cNvPr id="6" name="Footer Placeholder 5">
            <a:extLst>
              <a:ext uri="{FF2B5EF4-FFF2-40B4-BE49-F238E27FC236}">
                <a16:creationId xmlns:a16="http://schemas.microsoft.com/office/drawing/2014/main" id="{141ADACA-C4F8-4AA7-A6E4-637E30C02E1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6CF7CA0-503A-4BF5-8A0B-B04FFD3CAC61}"/>
              </a:ext>
            </a:extLst>
          </p:cNvPr>
          <p:cNvSpPr>
            <a:spLocks noGrp="1"/>
          </p:cNvSpPr>
          <p:nvPr>
            <p:ph type="sldNum" sz="quarter" idx="12"/>
          </p:nvPr>
        </p:nvSpPr>
        <p:spPr/>
        <p:txBody>
          <a:bodyPr/>
          <a:lstStyle/>
          <a:p>
            <a:fld id="{E18DA102-75A1-4173-B987-A53ED2A55064}" type="slidenum">
              <a:rPr lang="en-GB" smtClean="0"/>
              <a:t>‹#›</a:t>
            </a:fld>
            <a:endParaRPr lang="en-GB"/>
          </a:p>
        </p:txBody>
      </p:sp>
    </p:spTree>
    <p:extLst>
      <p:ext uri="{BB962C8B-B14F-4D97-AF65-F5344CB8AC3E}">
        <p14:creationId xmlns:p14="http://schemas.microsoft.com/office/powerpoint/2010/main" val="16270536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6B337-BFEA-4A94-AF27-43285557F46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D8243D4-E823-4C7B-BD5F-04D76A8C01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FE44B9-7DFF-4550-B8BB-169157B06F6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847BEA3-E842-4A75-82D1-005CF5D410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995DD3C-A9E7-4D0C-AB43-A5FC893CBD9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EB47F2D-C4F6-4357-9045-E3CF32499390}"/>
              </a:ext>
            </a:extLst>
          </p:cNvPr>
          <p:cNvSpPr>
            <a:spLocks noGrp="1"/>
          </p:cNvSpPr>
          <p:nvPr>
            <p:ph type="dt" sz="half" idx="10"/>
          </p:nvPr>
        </p:nvSpPr>
        <p:spPr/>
        <p:txBody>
          <a:bodyPr/>
          <a:lstStyle/>
          <a:p>
            <a:fld id="{D2BCFDC8-606C-4588-9167-C599EF5DB22B}" type="datetimeFigureOut">
              <a:rPr lang="en-GB" smtClean="0"/>
              <a:t>10/05/2021</a:t>
            </a:fld>
            <a:endParaRPr lang="en-GB"/>
          </a:p>
        </p:txBody>
      </p:sp>
      <p:sp>
        <p:nvSpPr>
          <p:cNvPr id="8" name="Footer Placeholder 7">
            <a:extLst>
              <a:ext uri="{FF2B5EF4-FFF2-40B4-BE49-F238E27FC236}">
                <a16:creationId xmlns:a16="http://schemas.microsoft.com/office/drawing/2014/main" id="{2E30ACBD-6C72-4C65-AF08-179ECFAFBF4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998AC45-B6AD-47FD-9BDA-272FDB36D0C4}"/>
              </a:ext>
            </a:extLst>
          </p:cNvPr>
          <p:cNvSpPr>
            <a:spLocks noGrp="1"/>
          </p:cNvSpPr>
          <p:nvPr>
            <p:ph type="sldNum" sz="quarter" idx="12"/>
          </p:nvPr>
        </p:nvSpPr>
        <p:spPr/>
        <p:txBody>
          <a:bodyPr/>
          <a:lstStyle/>
          <a:p>
            <a:fld id="{E18DA102-75A1-4173-B987-A53ED2A55064}" type="slidenum">
              <a:rPr lang="en-GB" smtClean="0"/>
              <a:t>‹#›</a:t>
            </a:fld>
            <a:endParaRPr lang="en-GB"/>
          </a:p>
        </p:txBody>
      </p:sp>
    </p:spTree>
    <p:extLst>
      <p:ext uri="{BB962C8B-B14F-4D97-AF65-F5344CB8AC3E}">
        <p14:creationId xmlns:p14="http://schemas.microsoft.com/office/powerpoint/2010/main" val="29770579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9A649-7AC8-4075-AA39-8C17659D0DB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C3901BF-EC25-4DCC-BB23-9FB730412A86}"/>
              </a:ext>
            </a:extLst>
          </p:cNvPr>
          <p:cNvSpPr>
            <a:spLocks noGrp="1"/>
          </p:cNvSpPr>
          <p:nvPr>
            <p:ph type="dt" sz="half" idx="10"/>
          </p:nvPr>
        </p:nvSpPr>
        <p:spPr/>
        <p:txBody>
          <a:bodyPr/>
          <a:lstStyle/>
          <a:p>
            <a:fld id="{D2BCFDC8-606C-4588-9167-C599EF5DB22B}" type="datetimeFigureOut">
              <a:rPr lang="en-GB" smtClean="0"/>
              <a:t>10/05/2021</a:t>
            </a:fld>
            <a:endParaRPr lang="en-GB"/>
          </a:p>
        </p:txBody>
      </p:sp>
      <p:sp>
        <p:nvSpPr>
          <p:cNvPr id="4" name="Footer Placeholder 3">
            <a:extLst>
              <a:ext uri="{FF2B5EF4-FFF2-40B4-BE49-F238E27FC236}">
                <a16:creationId xmlns:a16="http://schemas.microsoft.com/office/drawing/2014/main" id="{61B5F9F0-E123-4B83-B6D2-EB5A0309EED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EE8D647-C764-4CF4-9F22-4B2D0A142893}"/>
              </a:ext>
            </a:extLst>
          </p:cNvPr>
          <p:cNvSpPr>
            <a:spLocks noGrp="1"/>
          </p:cNvSpPr>
          <p:nvPr>
            <p:ph type="sldNum" sz="quarter" idx="12"/>
          </p:nvPr>
        </p:nvSpPr>
        <p:spPr/>
        <p:txBody>
          <a:bodyPr/>
          <a:lstStyle/>
          <a:p>
            <a:fld id="{E18DA102-75A1-4173-B987-A53ED2A55064}" type="slidenum">
              <a:rPr lang="en-GB" smtClean="0"/>
              <a:t>‹#›</a:t>
            </a:fld>
            <a:endParaRPr lang="en-GB"/>
          </a:p>
        </p:txBody>
      </p:sp>
    </p:spTree>
    <p:extLst>
      <p:ext uri="{BB962C8B-B14F-4D97-AF65-F5344CB8AC3E}">
        <p14:creationId xmlns:p14="http://schemas.microsoft.com/office/powerpoint/2010/main" val="5170320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32B54E-10EF-42FD-B732-DBDC049CB681}"/>
              </a:ext>
            </a:extLst>
          </p:cNvPr>
          <p:cNvSpPr>
            <a:spLocks noGrp="1"/>
          </p:cNvSpPr>
          <p:nvPr>
            <p:ph type="dt" sz="half" idx="10"/>
          </p:nvPr>
        </p:nvSpPr>
        <p:spPr/>
        <p:txBody>
          <a:bodyPr/>
          <a:lstStyle/>
          <a:p>
            <a:fld id="{D2BCFDC8-606C-4588-9167-C599EF5DB22B}" type="datetimeFigureOut">
              <a:rPr lang="en-GB" smtClean="0"/>
              <a:t>10/05/2021</a:t>
            </a:fld>
            <a:endParaRPr lang="en-GB"/>
          </a:p>
        </p:txBody>
      </p:sp>
      <p:sp>
        <p:nvSpPr>
          <p:cNvPr id="3" name="Footer Placeholder 2">
            <a:extLst>
              <a:ext uri="{FF2B5EF4-FFF2-40B4-BE49-F238E27FC236}">
                <a16:creationId xmlns:a16="http://schemas.microsoft.com/office/drawing/2014/main" id="{7D4E03E4-BCF1-4320-A422-12E1388D5F3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57BAAC3-DAC3-463F-BA50-0F858C75A3E8}"/>
              </a:ext>
            </a:extLst>
          </p:cNvPr>
          <p:cNvSpPr>
            <a:spLocks noGrp="1"/>
          </p:cNvSpPr>
          <p:nvPr>
            <p:ph type="sldNum" sz="quarter" idx="12"/>
          </p:nvPr>
        </p:nvSpPr>
        <p:spPr/>
        <p:txBody>
          <a:bodyPr/>
          <a:lstStyle/>
          <a:p>
            <a:fld id="{E18DA102-75A1-4173-B987-A53ED2A55064}" type="slidenum">
              <a:rPr lang="en-GB" smtClean="0"/>
              <a:t>‹#›</a:t>
            </a:fld>
            <a:endParaRPr lang="en-GB"/>
          </a:p>
        </p:txBody>
      </p:sp>
    </p:spTree>
    <p:extLst>
      <p:ext uri="{BB962C8B-B14F-4D97-AF65-F5344CB8AC3E}">
        <p14:creationId xmlns:p14="http://schemas.microsoft.com/office/powerpoint/2010/main" val="2592603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27782-0FB7-47B0-ACC7-5A5EAF6028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BF53964-03BC-4468-B19F-49D2369B9A0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8387BEC-7585-4E5D-B152-1D01F4C869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469B88-A5D1-4412-B918-B5AA1B1E89AF}"/>
              </a:ext>
            </a:extLst>
          </p:cNvPr>
          <p:cNvSpPr>
            <a:spLocks noGrp="1"/>
          </p:cNvSpPr>
          <p:nvPr>
            <p:ph type="dt" sz="half" idx="10"/>
          </p:nvPr>
        </p:nvSpPr>
        <p:spPr/>
        <p:txBody>
          <a:bodyPr/>
          <a:lstStyle/>
          <a:p>
            <a:fld id="{D2BCFDC8-606C-4588-9167-C599EF5DB22B}" type="datetimeFigureOut">
              <a:rPr lang="en-GB" smtClean="0"/>
              <a:t>10/05/2021</a:t>
            </a:fld>
            <a:endParaRPr lang="en-GB"/>
          </a:p>
        </p:txBody>
      </p:sp>
      <p:sp>
        <p:nvSpPr>
          <p:cNvPr id="6" name="Footer Placeholder 5">
            <a:extLst>
              <a:ext uri="{FF2B5EF4-FFF2-40B4-BE49-F238E27FC236}">
                <a16:creationId xmlns:a16="http://schemas.microsoft.com/office/drawing/2014/main" id="{14A9508B-693D-43D5-9A09-109DEA6CAE9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C4AB038-B9F3-4165-9148-1E8BA7F2FDF8}"/>
              </a:ext>
            </a:extLst>
          </p:cNvPr>
          <p:cNvSpPr>
            <a:spLocks noGrp="1"/>
          </p:cNvSpPr>
          <p:nvPr>
            <p:ph type="sldNum" sz="quarter" idx="12"/>
          </p:nvPr>
        </p:nvSpPr>
        <p:spPr/>
        <p:txBody>
          <a:bodyPr/>
          <a:lstStyle/>
          <a:p>
            <a:fld id="{E18DA102-75A1-4173-B987-A53ED2A55064}" type="slidenum">
              <a:rPr lang="en-GB" smtClean="0"/>
              <a:t>‹#›</a:t>
            </a:fld>
            <a:endParaRPr lang="en-GB"/>
          </a:p>
        </p:txBody>
      </p:sp>
    </p:spTree>
    <p:extLst>
      <p:ext uri="{BB962C8B-B14F-4D97-AF65-F5344CB8AC3E}">
        <p14:creationId xmlns:p14="http://schemas.microsoft.com/office/powerpoint/2010/main" val="8655950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B458C-B298-4859-8692-3245907684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4B05C8D-D379-408A-9219-E1FBC6E5CC4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150EB23-C7A4-43C7-B026-6AA6537423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D3AAEC-0B63-4984-882B-BE586F25CD9F}"/>
              </a:ext>
            </a:extLst>
          </p:cNvPr>
          <p:cNvSpPr>
            <a:spLocks noGrp="1"/>
          </p:cNvSpPr>
          <p:nvPr>
            <p:ph type="dt" sz="half" idx="10"/>
          </p:nvPr>
        </p:nvSpPr>
        <p:spPr/>
        <p:txBody>
          <a:bodyPr/>
          <a:lstStyle/>
          <a:p>
            <a:fld id="{D2BCFDC8-606C-4588-9167-C599EF5DB22B}" type="datetimeFigureOut">
              <a:rPr lang="en-GB" smtClean="0"/>
              <a:t>10/05/2021</a:t>
            </a:fld>
            <a:endParaRPr lang="en-GB"/>
          </a:p>
        </p:txBody>
      </p:sp>
      <p:sp>
        <p:nvSpPr>
          <p:cNvPr id="6" name="Footer Placeholder 5">
            <a:extLst>
              <a:ext uri="{FF2B5EF4-FFF2-40B4-BE49-F238E27FC236}">
                <a16:creationId xmlns:a16="http://schemas.microsoft.com/office/drawing/2014/main" id="{9895EE1A-21AB-42E3-BE2F-407B03D8D25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331EBEC-C9A2-4F4F-994E-D78549099CA7}"/>
              </a:ext>
            </a:extLst>
          </p:cNvPr>
          <p:cNvSpPr>
            <a:spLocks noGrp="1"/>
          </p:cNvSpPr>
          <p:nvPr>
            <p:ph type="sldNum" sz="quarter" idx="12"/>
          </p:nvPr>
        </p:nvSpPr>
        <p:spPr/>
        <p:txBody>
          <a:bodyPr/>
          <a:lstStyle/>
          <a:p>
            <a:fld id="{E18DA102-75A1-4173-B987-A53ED2A55064}" type="slidenum">
              <a:rPr lang="en-GB" smtClean="0"/>
              <a:t>‹#›</a:t>
            </a:fld>
            <a:endParaRPr lang="en-GB"/>
          </a:p>
        </p:txBody>
      </p:sp>
    </p:spTree>
    <p:extLst>
      <p:ext uri="{BB962C8B-B14F-4D97-AF65-F5344CB8AC3E}">
        <p14:creationId xmlns:p14="http://schemas.microsoft.com/office/powerpoint/2010/main" val="27368758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59E25-15CC-491C-BAB3-0A537C9535A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3FD2578-62F6-428C-A934-5511A5328C0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247EFE5-8648-4D8C-9E64-96F244C12C13}"/>
              </a:ext>
            </a:extLst>
          </p:cNvPr>
          <p:cNvSpPr>
            <a:spLocks noGrp="1"/>
          </p:cNvSpPr>
          <p:nvPr>
            <p:ph type="dt" sz="half" idx="10"/>
          </p:nvPr>
        </p:nvSpPr>
        <p:spPr/>
        <p:txBody>
          <a:bodyPr/>
          <a:lstStyle/>
          <a:p>
            <a:fld id="{D2BCFDC8-606C-4588-9167-C599EF5DB22B}" type="datetimeFigureOut">
              <a:rPr lang="en-GB" smtClean="0"/>
              <a:t>10/05/2021</a:t>
            </a:fld>
            <a:endParaRPr lang="en-GB"/>
          </a:p>
        </p:txBody>
      </p:sp>
      <p:sp>
        <p:nvSpPr>
          <p:cNvPr id="5" name="Footer Placeholder 4">
            <a:extLst>
              <a:ext uri="{FF2B5EF4-FFF2-40B4-BE49-F238E27FC236}">
                <a16:creationId xmlns:a16="http://schemas.microsoft.com/office/drawing/2014/main" id="{BD0212DF-1A3A-4E6E-BF42-F25D103DFF5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F704C7A-4863-4C5B-BA5F-EC9A8850FE2E}"/>
              </a:ext>
            </a:extLst>
          </p:cNvPr>
          <p:cNvSpPr>
            <a:spLocks noGrp="1"/>
          </p:cNvSpPr>
          <p:nvPr>
            <p:ph type="sldNum" sz="quarter" idx="12"/>
          </p:nvPr>
        </p:nvSpPr>
        <p:spPr/>
        <p:txBody>
          <a:bodyPr/>
          <a:lstStyle/>
          <a:p>
            <a:fld id="{E18DA102-75A1-4173-B987-A53ED2A55064}" type="slidenum">
              <a:rPr lang="en-GB" smtClean="0"/>
              <a:t>‹#›</a:t>
            </a:fld>
            <a:endParaRPr lang="en-GB"/>
          </a:p>
        </p:txBody>
      </p:sp>
    </p:spTree>
    <p:extLst>
      <p:ext uri="{BB962C8B-B14F-4D97-AF65-F5344CB8AC3E}">
        <p14:creationId xmlns:p14="http://schemas.microsoft.com/office/powerpoint/2010/main" val="5575671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0CCBBCA-65D3-4A88-BCA2-4C2631E81EA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A9F0FA3-1D07-4932-BE49-3DC1A709756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EE0C4EB-AD6A-4D6F-B904-DC298984541E}"/>
              </a:ext>
            </a:extLst>
          </p:cNvPr>
          <p:cNvSpPr>
            <a:spLocks noGrp="1"/>
          </p:cNvSpPr>
          <p:nvPr>
            <p:ph type="dt" sz="half" idx="10"/>
          </p:nvPr>
        </p:nvSpPr>
        <p:spPr/>
        <p:txBody>
          <a:bodyPr/>
          <a:lstStyle/>
          <a:p>
            <a:fld id="{D2BCFDC8-606C-4588-9167-C599EF5DB22B}" type="datetimeFigureOut">
              <a:rPr lang="en-GB" smtClean="0"/>
              <a:t>10/05/2021</a:t>
            </a:fld>
            <a:endParaRPr lang="en-GB"/>
          </a:p>
        </p:txBody>
      </p:sp>
      <p:sp>
        <p:nvSpPr>
          <p:cNvPr id="5" name="Footer Placeholder 4">
            <a:extLst>
              <a:ext uri="{FF2B5EF4-FFF2-40B4-BE49-F238E27FC236}">
                <a16:creationId xmlns:a16="http://schemas.microsoft.com/office/drawing/2014/main" id="{84391877-7A3F-418E-92D3-B8EA7ABF1A6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B0F0616-1E60-45CD-82F2-5ED6CCB0BA9A}"/>
              </a:ext>
            </a:extLst>
          </p:cNvPr>
          <p:cNvSpPr>
            <a:spLocks noGrp="1"/>
          </p:cNvSpPr>
          <p:nvPr>
            <p:ph type="sldNum" sz="quarter" idx="12"/>
          </p:nvPr>
        </p:nvSpPr>
        <p:spPr/>
        <p:txBody>
          <a:bodyPr/>
          <a:lstStyle/>
          <a:p>
            <a:fld id="{E18DA102-75A1-4173-B987-A53ED2A55064}" type="slidenum">
              <a:rPr lang="en-GB" smtClean="0"/>
              <a:t>‹#›</a:t>
            </a:fld>
            <a:endParaRPr lang="en-GB"/>
          </a:p>
        </p:txBody>
      </p:sp>
    </p:spTree>
    <p:extLst>
      <p:ext uri="{BB962C8B-B14F-4D97-AF65-F5344CB8AC3E}">
        <p14:creationId xmlns:p14="http://schemas.microsoft.com/office/powerpoint/2010/main" val="491888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A07337-B5E8-4928-913C-B329710A9B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335C54F-BD44-4167-BF58-88B2ED50C9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4558FB-F6D2-41AA-9BEC-CBD22003E8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BCFDC8-606C-4588-9167-C599EF5DB22B}" type="datetimeFigureOut">
              <a:rPr lang="en-GB" smtClean="0"/>
              <a:t>10/05/2021</a:t>
            </a:fld>
            <a:endParaRPr lang="en-GB"/>
          </a:p>
        </p:txBody>
      </p:sp>
      <p:sp>
        <p:nvSpPr>
          <p:cNvPr id="5" name="Footer Placeholder 4">
            <a:extLst>
              <a:ext uri="{FF2B5EF4-FFF2-40B4-BE49-F238E27FC236}">
                <a16:creationId xmlns:a16="http://schemas.microsoft.com/office/drawing/2014/main" id="{CCFDF64A-8E80-42B1-B6B7-484A4854BC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0B8140D-BCC9-46E4-804D-EBA8101D300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8DA102-75A1-4173-B987-A53ED2A55064}" type="slidenum">
              <a:rPr lang="en-GB" smtClean="0"/>
              <a:t>‹#›</a:t>
            </a:fld>
            <a:endParaRPr lang="en-GB"/>
          </a:p>
        </p:txBody>
      </p:sp>
    </p:spTree>
    <p:extLst>
      <p:ext uri="{BB962C8B-B14F-4D97-AF65-F5344CB8AC3E}">
        <p14:creationId xmlns:p14="http://schemas.microsoft.com/office/powerpoint/2010/main" val="3212143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763B30B-BECB-4876-BBBC-1771AF89E144}"/>
              </a:ext>
            </a:extLst>
          </p:cNvPr>
          <p:cNvPicPr>
            <a:picLocks noChangeAspect="1"/>
          </p:cNvPicPr>
          <p:nvPr/>
        </p:nvPicPr>
        <p:blipFill>
          <a:blip r:embed="rId2">
            <a:extLst>
              <a:ext uri="{28A0092B-C50C-407E-A947-70E740481C1C}">
                <a14:useLocalDpi xmlns:a14="http://schemas.microsoft.com/office/drawing/2010/main" val="0"/>
              </a:ext>
            </a:extLst>
          </a:blip>
          <a:srcRect l="8809" r="8809"/>
          <a:stretch/>
        </p:blipFill>
        <p:spPr>
          <a:xfrm>
            <a:off x="5763098" y="10"/>
            <a:ext cx="8668512" cy="6857990"/>
          </a:xfrm>
          <a:prstGeom prst="rect">
            <a:avLst/>
          </a:prstGeom>
        </p:spPr>
      </p:pic>
      <p:sp>
        <p:nvSpPr>
          <p:cNvPr id="12" name="Rectangle 11">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CF97E19-8871-4BDD-AE9F-1A6316FAEF2B}"/>
              </a:ext>
            </a:extLst>
          </p:cNvPr>
          <p:cNvSpPr>
            <a:spLocks noGrp="1"/>
          </p:cNvSpPr>
          <p:nvPr>
            <p:ph type="ctrTitle"/>
          </p:nvPr>
        </p:nvSpPr>
        <p:spPr>
          <a:xfrm>
            <a:off x="491233" y="1122363"/>
            <a:ext cx="4584350" cy="3204134"/>
          </a:xfrm>
        </p:spPr>
        <p:txBody>
          <a:bodyPr anchor="b">
            <a:normAutofit/>
          </a:bodyPr>
          <a:lstStyle/>
          <a:p>
            <a:pPr algn="l"/>
            <a:r>
              <a:rPr lang="en-GB" sz="5400" dirty="0"/>
              <a:t>A welcoming environment</a:t>
            </a:r>
          </a:p>
        </p:txBody>
      </p:sp>
      <p:sp>
        <p:nvSpPr>
          <p:cNvPr id="3" name="Subtitle 2">
            <a:extLst>
              <a:ext uri="{FF2B5EF4-FFF2-40B4-BE49-F238E27FC236}">
                <a16:creationId xmlns:a16="http://schemas.microsoft.com/office/drawing/2014/main" id="{793DE23E-527A-46A7-8BDA-10DEC90DBAC6}"/>
              </a:ext>
            </a:extLst>
          </p:cNvPr>
          <p:cNvSpPr>
            <a:spLocks noGrp="1"/>
          </p:cNvSpPr>
          <p:nvPr>
            <p:ph type="subTitle" idx="1"/>
          </p:nvPr>
        </p:nvSpPr>
        <p:spPr>
          <a:xfrm>
            <a:off x="491232" y="4872922"/>
            <a:ext cx="4023359" cy="1208141"/>
          </a:xfrm>
        </p:spPr>
        <p:txBody>
          <a:bodyPr>
            <a:normAutofit/>
          </a:bodyPr>
          <a:lstStyle/>
          <a:p>
            <a:pPr algn="l"/>
            <a:r>
              <a:rPr lang="en-GB" sz="2000" dirty="0"/>
              <a:t>Vaughan Jones</a:t>
            </a:r>
          </a:p>
          <a:p>
            <a:pPr algn="l"/>
            <a:r>
              <a:rPr lang="en-GB" sz="2000" dirty="0"/>
              <a:t>Union Chapel</a:t>
            </a:r>
          </a:p>
        </p:txBody>
      </p:sp>
      <p:sp>
        <p:nvSpPr>
          <p:cNvPr id="14"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7188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E4B438DA-888A-45AA-8337-8550FA04DC05}"/>
              </a:ext>
            </a:extLst>
          </p:cNvPr>
          <p:cNvPicPr>
            <a:picLocks noChangeAspect="1"/>
          </p:cNvPicPr>
          <p:nvPr/>
        </p:nvPicPr>
        <p:blipFill rotWithShape="1">
          <a:blip r:embed="rId2">
            <a:extLst>
              <a:ext uri="{28A0092B-C50C-407E-A947-70E740481C1C}">
                <a14:useLocalDpi xmlns:a14="http://schemas.microsoft.com/office/drawing/2010/main" val="0"/>
              </a:ext>
            </a:extLst>
          </a:blip>
          <a:srcRect l="1051" t="6484" r="19456"/>
          <a:stretch/>
        </p:blipFill>
        <p:spPr>
          <a:xfrm>
            <a:off x="3551623" y="-154735"/>
            <a:ext cx="8668512" cy="6857990"/>
          </a:xfrm>
          <a:prstGeom prst="rect">
            <a:avLst/>
          </a:prstGeom>
        </p:spPr>
      </p:pic>
      <p:sp>
        <p:nvSpPr>
          <p:cNvPr id="19" name="Rectangle 18">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2ACF87D-2178-43DA-9E79-47068E99CD3E}"/>
              </a:ext>
            </a:extLst>
          </p:cNvPr>
          <p:cNvSpPr>
            <a:spLocks noGrp="1"/>
          </p:cNvSpPr>
          <p:nvPr>
            <p:ph type="title"/>
          </p:nvPr>
        </p:nvSpPr>
        <p:spPr>
          <a:xfrm>
            <a:off x="371094" y="1161288"/>
            <a:ext cx="3438144" cy="1124712"/>
          </a:xfrm>
        </p:spPr>
        <p:txBody>
          <a:bodyPr anchor="b">
            <a:normAutofit/>
          </a:bodyPr>
          <a:lstStyle/>
          <a:p>
            <a:r>
              <a:rPr lang="en-GB" sz="2800"/>
              <a:t>A welcoming environment</a:t>
            </a:r>
          </a:p>
        </p:txBody>
      </p:sp>
      <p:sp>
        <p:nvSpPr>
          <p:cNvPr id="21" name="Rectangle 20">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3" name="Rectangle 22">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81A180AD-6B30-472D-8B2F-553FF3FAC0ED}"/>
              </a:ext>
            </a:extLst>
          </p:cNvPr>
          <p:cNvSpPr>
            <a:spLocks noGrp="1"/>
          </p:cNvSpPr>
          <p:nvPr>
            <p:ph idx="1"/>
          </p:nvPr>
        </p:nvSpPr>
        <p:spPr>
          <a:xfrm>
            <a:off x="371093" y="2718054"/>
            <a:ext cx="5509201" cy="3207258"/>
          </a:xfrm>
        </p:spPr>
        <p:txBody>
          <a:bodyPr anchor="t">
            <a:normAutofit fontScale="77500" lnSpcReduction="20000"/>
          </a:bodyPr>
          <a:lstStyle/>
          <a:p>
            <a:r>
              <a:rPr lang="en-GB" dirty="0"/>
              <a:t>Asylum as a space;</a:t>
            </a:r>
          </a:p>
          <a:p>
            <a:r>
              <a:rPr lang="en-GB" dirty="0"/>
              <a:t>Asylum as an ecology;</a:t>
            </a:r>
          </a:p>
          <a:p>
            <a:r>
              <a:rPr lang="en-GB" dirty="0"/>
              <a:t>Key actors and the part they play;</a:t>
            </a:r>
          </a:p>
          <a:p>
            <a:r>
              <a:rPr lang="en-GB" dirty="0"/>
              <a:t>The role of Christians in the transformation of a hostile to a welcoming environment; and</a:t>
            </a:r>
          </a:p>
          <a:p>
            <a:r>
              <a:rPr lang="en-GB" dirty="0"/>
              <a:t>Some theological principles underlying our involvement.</a:t>
            </a:r>
          </a:p>
          <a:p>
            <a:pPr marL="0" indent="0">
              <a:buNone/>
            </a:pPr>
            <a:endParaRPr lang="en-GB" dirty="0"/>
          </a:p>
          <a:p>
            <a:pPr marL="0" indent="0">
              <a:buNone/>
            </a:pPr>
            <a:r>
              <a:rPr lang="en-GB" sz="1600" dirty="0"/>
              <a:t>Photo: </a:t>
            </a:r>
            <a:r>
              <a:rPr lang="en-GB" sz="1600" dirty="0" err="1"/>
              <a:t>Alixandra</a:t>
            </a:r>
            <a:r>
              <a:rPr lang="en-GB" sz="1600" dirty="0"/>
              <a:t> </a:t>
            </a:r>
            <a:r>
              <a:rPr lang="en-GB" sz="1600" dirty="0" err="1"/>
              <a:t>Fazzina</a:t>
            </a:r>
            <a:r>
              <a:rPr lang="en-GB" sz="1600" dirty="0"/>
              <a:t>/UNHCR</a:t>
            </a:r>
          </a:p>
          <a:p>
            <a:endParaRPr lang="en-GB" dirty="0"/>
          </a:p>
          <a:p>
            <a:pPr marL="0" indent="0">
              <a:buNone/>
            </a:pPr>
            <a:endParaRPr lang="en-GB" sz="1700" dirty="0"/>
          </a:p>
        </p:txBody>
      </p:sp>
    </p:spTree>
    <p:extLst>
      <p:ext uri="{BB962C8B-B14F-4D97-AF65-F5344CB8AC3E}">
        <p14:creationId xmlns:p14="http://schemas.microsoft.com/office/powerpoint/2010/main" val="22373025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2">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4E7DD6-AF2B-418C-8720-CC8FC4B1D20B}"/>
              </a:ext>
            </a:extLst>
          </p:cNvPr>
          <p:cNvSpPr>
            <a:spLocks noGrp="1"/>
          </p:cNvSpPr>
          <p:nvPr>
            <p:ph type="title"/>
          </p:nvPr>
        </p:nvSpPr>
        <p:spPr>
          <a:xfrm>
            <a:off x="6513788" y="365125"/>
            <a:ext cx="4840010" cy="1807305"/>
          </a:xfrm>
        </p:spPr>
        <p:txBody>
          <a:bodyPr>
            <a:normAutofit/>
          </a:bodyPr>
          <a:lstStyle/>
          <a:p>
            <a:r>
              <a:rPr lang="en-GB" dirty="0"/>
              <a:t>Defining asylum</a:t>
            </a:r>
          </a:p>
        </p:txBody>
      </p:sp>
      <p:pic>
        <p:nvPicPr>
          <p:cNvPr id="5" name="Picture 4">
            <a:extLst>
              <a:ext uri="{FF2B5EF4-FFF2-40B4-BE49-F238E27FC236}">
                <a16:creationId xmlns:a16="http://schemas.microsoft.com/office/drawing/2014/main" id="{F819D704-3855-431A-A5BC-E557E130B3F9}"/>
              </a:ext>
            </a:extLst>
          </p:cNvPr>
          <p:cNvPicPr>
            <a:picLocks noChangeAspect="1"/>
          </p:cNvPicPr>
          <p:nvPr/>
        </p:nvPicPr>
        <p:blipFill>
          <a:blip r:embed="rId2">
            <a:extLst>
              <a:ext uri="{28A0092B-C50C-407E-A947-70E740481C1C}">
                <a14:useLocalDpi xmlns:a14="http://schemas.microsoft.com/office/drawing/2010/main" val="0"/>
              </a:ext>
            </a:extLst>
          </a:blip>
          <a:srcRect l="24916" r="24916"/>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6E829E8C-A63F-479F-9576-A63A476B23B1}"/>
              </a:ext>
            </a:extLst>
          </p:cNvPr>
          <p:cNvSpPr>
            <a:spLocks noGrp="1"/>
          </p:cNvSpPr>
          <p:nvPr>
            <p:ph idx="1"/>
          </p:nvPr>
        </p:nvSpPr>
        <p:spPr>
          <a:xfrm>
            <a:off x="6513788" y="2333297"/>
            <a:ext cx="4840010" cy="3843666"/>
          </a:xfrm>
        </p:spPr>
        <p:txBody>
          <a:bodyPr>
            <a:normAutofit fontScale="92500" lnSpcReduction="20000"/>
          </a:bodyPr>
          <a:lstStyle/>
          <a:p>
            <a:pPr marL="0" indent="0">
              <a:buNone/>
            </a:pPr>
            <a:r>
              <a:rPr lang="en-GB" sz="2400" dirty="0"/>
              <a:t>Asylum is the space, within which there is protection for people who live under violence, intimidation, threat, exploitation and abuse and those who have no alternative but to leave their homes and/or countries as a result of environmental degradation.  This space is geographical, communal, liminal and spiritual, rooted in the principles of fundamental human rights.  It ensures safe and accessible, non-discriminatory entry points, a place of safety, and pathways to settlement or freely chosen return, always respecting the agency of those who need or are within this space.</a:t>
            </a:r>
          </a:p>
          <a:p>
            <a:endParaRPr lang="en-GB" sz="1900" dirty="0"/>
          </a:p>
        </p:txBody>
      </p:sp>
    </p:spTree>
    <p:extLst>
      <p:ext uri="{BB962C8B-B14F-4D97-AF65-F5344CB8AC3E}">
        <p14:creationId xmlns:p14="http://schemas.microsoft.com/office/powerpoint/2010/main" val="8856468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9EAE642-C8C6-4553-BAD7-ADBFD736C1F8}"/>
              </a:ext>
            </a:extLst>
          </p:cNvPr>
          <p:cNvPicPr>
            <a:picLocks noChangeAspect="1"/>
          </p:cNvPicPr>
          <p:nvPr/>
        </p:nvPicPr>
        <p:blipFill rotWithShape="1">
          <a:blip r:embed="rId2">
            <a:extLst>
              <a:ext uri="{28A0092B-C50C-407E-A947-70E740481C1C}">
                <a14:useLocalDpi xmlns:a14="http://schemas.microsoft.com/office/drawing/2010/main" val="0"/>
              </a:ext>
            </a:extLst>
          </a:blip>
          <a:srcRect l="3448" t="6484" r="17649" b="-1"/>
          <a:stretch/>
        </p:blipFill>
        <p:spPr>
          <a:xfrm>
            <a:off x="3523488" y="10"/>
            <a:ext cx="8668512" cy="6857990"/>
          </a:xfrm>
          <a:prstGeom prst="rect">
            <a:avLst/>
          </a:prstGeom>
        </p:spPr>
      </p:pic>
      <p:sp>
        <p:nvSpPr>
          <p:cNvPr id="17" name="Rectangle 16">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1389426-A938-4794-B47A-9ADD86348DFE}"/>
              </a:ext>
            </a:extLst>
          </p:cNvPr>
          <p:cNvSpPr>
            <a:spLocks noGrp="1"/>
          </p:cNvSpPr>
          <p:nvPr>
            <p:ph type="title"/>
          </p:nvPr>
        </p:nvSpPr>
        <p:spPr>
          <a:xfrm>
            <a:off x="371094" y="1161288"/>
            <a:ext cx="3438144" cy="1124712"/>
          </a:xfrm>
        </p:spPr>
        <p:txBody>
          <a:bodyPr anchor="b">
            <a:normAutofit/>
          </a:bodyPr>
          <a:lstStyle/>
          <a:p>
            <a:r>
              <a:rPr lang="en-GB" sz="2800"/>
              <a:t>Key actors in the asylum space</a:t>
            </a:r>
          </a:p>
        </p:txBody>
      </p:sp>
      <p:sp>
        <p:nvSpPr>
          <p:cNvPr id="19" name="Rectangle 18">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1" name="Rectangle 20">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BB5D39A7-0778-4F76-8A9E-0BD7B7109CB0}"/>
              </a:ext>
            </a:extLst>
          </p:cNvPr>
          <p:cNvSpPr>
            <a:spLocks noGrp="1"/>
          </p:cNvSpPr>
          <p:nvPr>
            <p:ph idx="1"/>
          </p:nvPr>
        </p:nvSpPr>
        <p:spPr>
          <a:xfrm>
            <a:off x="371093" y="2718054"/>
            <a:ext cx="4707343" cy="3207258"/>
          </a:xfrm>
        </p:spPr>
        <p:txBody>
          <a:bodyPr anchor="t">
            <a:normAutofit/>
          </a:bodyPr>
          <a:lstStyle/>
          <a:p>
            <a:r>
              <a:rPr lang="en-GB" sz="2400" dirty="0"/>
              <a:t>State and inter-state governmental, legal and quasi-legal institutions;</a:t>
            </a:r>
          </a:p>
          <a:p>
            <a:r>
              <a:rPr lang="en-GB" sz="2400" dirty="0"/>
              <a:t>Economic interests;</a:t>
            </a:r>
          </a:p>
          <a:p>
            <a:r>
              <a:rPr lang="en-GB" sz="2400" dirty="0"/>
              <a:t>Civil Society; and </a:t>
            </a:r>
          </a:p>
          <a:p>
            <a:r>
              <a:rPr lang="en-GB" sz="2400" dirty="0"/>
              <a:t>People who claim their asylum rights.</a:t>
            </a:r>
          </a:p>
          <a:p>
            <a:endParaRPr lang="en-GB" sz="1700" dirty="0"/>
          </a:p>
        </p:txBody>
      </p:sp>
    </p:spTree>
    <p:extLst>
      <p:ext uri="{BB962C8B-B14F-4D97-AF65-F5344CB8AC3E}">
        <p14:creationId xmlns:p14="http://schemas.microsoft.com/office/powerpoint/2010/main" val="29519789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CB6CBA4-CB94-4B4C-ACC4-E041145AC870}"/>
              </a:ext>
            </a:extLst>
          </p:cNvPr>
          <p:cNvSpPr>
            <a:spLocks noGrp="1"/>
          </p:cNvSpPr>
          <p:nvPr>
            <p:ph type="title"/>
          </p:nvPr>
        </p:nvSpPr>
        <p:spPr>
          <a:xfrm>
            <a:off x="838201" y="365125"/>
            <a:ext cx="5251316" cy="1807305"/>
          </a:xfrm>
        </p:spPr>
        <p:txBody>
          <a:bodyPr>
            <a:normAutofit/>
          </a:bodyPr>
          <a:lstStyle/>
          <a:p>
            <a:r>
              <a:rPr lang="en-GB" dirty="0"/>
              <a:t>State actors</a:t>
            </a:r>
          </a:p>
        </p:txBody>
      </p:sp>
      <p:sp>
        <p:nvSpPr>
          <p:cNvPr id="3" name="Content Placeholder 2">
            <a:extLst>
              <a:ext uri="{FF2B5EF4-FFF2-40B4-BE49-F238E27FC236}">
                <a16:creationId xmlns:a16="http://schemas.microsoft.com/office/drawing/2014/main" id="{3D87DA9D-98DE-4791-9600-BAEA2F898503}"/>
              </a:ext>
            </a:extLst>
          </p:cNvPr>
          <p:cNvSpPr>
            <a:spLocks noGrp="1"/>
          </p:cNvSpPr>
          <p:nvPr>
            <p:ph idx="1"/>
          </p:nvPr>
        </p:nvSpPr>
        <p:spPr>
          <a:xfrm>
            <a:off x="838200" y="2333297"/>
            <a:ext cx="6167511" cy="3843666"/>
          </a:xfrm>
        </p:spPr>
        <p:txBody>
          <a:bodyPr>
            <a:normAutofit fontScale="92500" lnSpcReduction="20000"/>
          </a:bodyPr>
          <a:lstStyle/>
          <a:p>
            <a:r>
              <a:rPr lang="en-GB" sz="2400" dirty="0"/>
              <a:t>Home Office</a:t>
            </a:r>
          </a:p>
          <a:p>
            <a:r>
              <a:rPr lang="en-GB" sz="2400" dirty="0"/>
              <a:t>Dept. Housing, Communities and Local Government</a:t>
            </a:r>
          </a:p>
          <a:p>
            <a:r>
              <a:rPr lang="en-GB" sz="2400" dirty="0"/>
              <a:t>Dept. Digital, Culture, Media and Sport</a:t>
            </a:r>
          </a:p>
          <a:p>
            <a:r>
              <a:rPr lang="en-GB" sz="2400" dirty="0"/>
              <a:t>NHS</a:t>
            </a:r>
          </a:p>
          <a:p>
            <a:r>
              <a:rPr lang="en-GB" sz="2400" dirty="0"/>
              <a:t>Dept. of Education</a:t>
            </a:r>
          </a:p>
          <a:p>
            <a:r>
              <a:rPr lang="en-GB" sz="2400" dirty="0"/>
              <a:t>Dept. of Work and Pensions</a:t>
            </a:r>
          </a:p>
          <a:p>
            <a:r>
              <a:rPr lang="en-GB" sz="2400" dirty="0"/>
              <a:t>Treasury</a:t>
            </a:r>
          </a:p>
          <a:p>
            <a:r>
              <a:rPr lang="en-GB" sz="2400" dirty="0"/>
              <a:t>FCDO</a:t>
            </a:r>
          </a:p>
          <a:p>
            <a:r>
              <a:rPr lang="en-GB" sz="2400" dirty="0"/>
              <a:t>Ministry of Defence</a:t>
            </a:r>
          </a:p>
          <a:p>
            <a:r>
              <a:rPr lang="en-GB" sz="2400" dirty="0"/>
              <a:t>Opposition parties</a:t>
            </a:r>
            <a:endParaRPr lang="en-GB" sz="1800" dirty="0"/>
          </a:p>
        </p:txBody>
      </p:sp>
      <p:pic>
        <p:nvPicPr>
          <p:cNvPr id="5" name="Picture 4" descr="A picture containing way&#10;&#10;Description automatically generated">
            <a:extLst>
              <a:ext uri="{FF2B5EF4-FFF2-40B4-BE49-F238E27FC236}">
                <a16:creationId xmlns:a16="http://schemas.microsoft.com/office/drawing/2014/main" id="{D84F2447-8F98-4524-ADF2-03999EC57498}"/>
              </a:ext>
            </a:extLst>
          </p:cNvPr>
          <p:cNvPicPr>
            <a:picLocks noChangeAspect="1"/>
          </p:cNvPicPr>
          <p:nvPr/>
        </p:nvPicPr>
        <p:blipFill rotWithShape="1">
          <a:blip r:embed="rId2">
            <a:extLst>
              <a:ext uri="{28A0092B-C50C-407E-A947-70E740481C1C}">
                <a14:useLocalDpi xmlns:a14="http://schemas.microsoft.com/office/drawing/2010/main" val="0"/>
              </a:ext>
            </a:extLst>
          </a:blip>
          <a:srcRect l="22327" r="19636"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8946133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0F80126-4E22-4FD2-8BE6-324BCBBDAF98}"/>
              </a:ext>
            </a:extLst>
          </p:cNvPr>
          <p:cNvPicPr>
            <a:picLocks noChangeAspect="1"/>
          </p:cNvPicPr>
          <p:nvPr/>
        </p:nvPicPr>
        <p:blipFill>
          <a:blip r:embed="rId2">
            <a:extLst>
              <a:ext uri="{28A0092B-C50C-407E-A947-70E740481C1C}">
                <a14:useLocalDpi xmlns:a14="http://schemas.microsoft.com/office/drawing/2010/main" val="0"/>
              </a:ext>
            </a:extLst>
          </a:blip>
          <a:srcRect l="20316" r="20316"/>
          <a:stretch/>
        </p:blipFill>
        <p:spPr>
          <a:xfrm>
            <a:off x="5797848" y="0"/>
            <a:ext cx="6394152" cy="6857990"/>
          </a:xfrm>
          <a:prstGeom prst="rect">
            <a:avLst/>
          </a:prstGeom>
        </p:spPr>
      </p:pic>
      <p:pic>
        <p:nvPicPr>
          <p:cNvPr id="10" name="Picture 9">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sp>
        <p:nvSpPr>
          <p:cNvPr id="2" name="Title 1">
            <a:extLst>
              <a:ext uri="{FF2B5EF4-FFF2-40B4-BE49-F238E27FC236}">
                <a16:creationId xmlns:a16="http://schemas.microsoft.com/office/drawing/2014/main" id="{21A94BF1-2F3C-4DE4-ACFC-14A43BA2BCF2}"/>
              </a:ext>
            </a:extLst>
          </p:cNvPr>
          <p:cNvSpPr>
            <a:spLocks noGrp="1"/>
          </p:cNvSpPr>
          <p:nvPr>
            <p:ph type="title"/>
          </p:nvPr>
        </p:nvSpPr>
        <p:spPr>
          <a:xfrm>
            <a:off x="804998" y="798445"/>
            <a:ext cx="4803636" cy="1311664"/>
          </a:xfrm>
        </p:spPr>
        <p:txBody>
          <a:bodyPr>
            <a:normAutofit/>
          </a:bodyPr>
          <a:lstStyle/>
          <a:p>
            <a:r>
              <a:rPr lang="en-GB">
                <a:solidFill>
                  <a:srgbClr val="000000"/>
                </a:solidFill>
              </a:rPr>
              <a:t>Inter-state actors</a:t>
            </a:r>
          </a:p>
        </p:txBody>
      </p:sp>
      <p:sp>
        <p:nvSpPr>
          <p:cNvPr id="3" name="Content Placeholder 2">
            <a:extLst>
              <a:ext uri="{FF2B5EF4-FFF2-40B4-BE49-F238E27FC236}">
                <a16:creationId xmlns:a16="http://schemas.microsoft.com/office/drawing/2014/main" id="{9A377F89-B8DD-40EB-A330-57D172542ED2}"/>
              </a:ext>
            </a:extLst>
          </p:cNvPr>
          <p:cNvSpPr>
            <a:spLocks noGrp="1"/>
          </p:cNvSpPr>
          <p:nvPr>
            <p:ph idx="1"/>
          </p:nvPr>
        </p:nvSpPr>
        <p:spPr>
          <a:xfrm>
            <a:off x="804997" y="2272143"/>
            <a:ext cx="4706803" cy="3788830"/>
          </a:xfrm>
        </p:spPr>
        <p:txBody>
          <a:bodyPr anchor="ctr">
            <a:normAutofit/>
          </a:bodyPr>
          <a:lstStyle/>
          <a:p>
            <a:r>
              <a:rPr lang="en-GB" sz="2000" dirty="0">
                <a:solidFill>
                  <a:srgbClr val="000000"/>
                </a:solidFill>
              </a:rPr>
              <a:t>European Union</a:t>
            </a:r>
          </a:p>
          <a:p>
            <a:r>
              <a:rPr lang="en-GB" sz="2000" dirty="0">
                <a:solidFill>
                  <a:srgbClr val="000000"/>
                </a:solidFill>
              </a:rPr>
              <a:t>United Nations</a:t>
            </a:r>
          </a:p>
        </p:txBody>
      </p:sp>
    </p:spTree>
    <p:extLst>
      <p:ext uri="{BB962C8B-B14F-4D97-AF65-F5344CB8AC3E}">
        <p14:creationId xmlns:p14="http://schemas.microsoft.com/office/powerpoint/2010/main" val="2169717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outdoor, wire, fence, perched&#10;&#10;Description automatically generated">
            <a:extLst>
              <a:ext uri="{FF2B5EF4-FFF2-40B4-BE49-F238E27FC236}">
                <a16:creationId xmlns:a16="http://schemas.microsoft.com/office/drawing/2014/main" id="{10564184-C306-447D-B3C9-08E1CB1CC9C2}"/>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r="37764" b="-1"/>
          <a:stretch/>
        </p:blipFill>
        <p:spPr>
          <a:xfrm>
            <a:off x="5797543" y="10"/>
            <a:ext cx="6394152" cy="6857990"/>
          </a:xfrm>
          <a:prstGeom prst="rect">
            <a:avLst/>
          </a:prstGeom>
        </p:spPr>
      </p:pic>
      <p:pic>
        <p:nvPicPr>
          <p:cNvPr id="10" name="Picture 9">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sp>
        <p:nvSpPr>
          <p:cNvPr id="2" name="Title 1">
            <a:extLst>
              <a:ext uri="{FF2B5EF4-FFF2-40B4-BE49-F238E27FC236}">
                <a16:creationId xmlns:a16="http://schemas.microsoft.com/office/drawing/2014/main" id="{41D48C46-3C33-4CD8-B9C7-C4C296D57B5B}"/>
              </a:ext>
            </a:extLst>
          </p:cNvPr>
          <p:cNvSpPr>
            <a:spLocks noGrp="1"/>
          </p:cNvSpPr>
          <p:nvPr>
            <p:ph type="title"/>
          </p:nvPr>
        </p:nvSpPr>
        <p:spPr>
          <a:xfrm>
            <a:off x="804998" y="798445"/>
            <a:ext cx="4803636" cy="1311664"/>
          </a:xfrm>
        </p:spPr>
        <p:txBody>
          <a:bodyPr>
            <a:normAutofit/>
          </a:bodyPr>
          <a:lstStyle/>
          <a:p>
            <a:r>
              <a:rPr lang="en-GB">
                <a:solidFill>
                  <a:srgbClr val="000000"/>
                </a:solidFill>
              </a:rPr>
              <a:t>Economic Interests</a:t>
            </a:r>
          </a:p>
        </p:txBody>
      </p:sp>
      <p:sp>
        <p:nvSpPr>
          <p:cNvPr id="3" name="Content Placeholder 2">
            <a:extLst>
              <a:ext uri="{FF2B5EF4-FFF2-40B4-BE49-F238E27FC236}">
                <a16:creationId xmlns:a16="http://schemas.microsoft.com/office/drawing/2014/main" id="{C63B6F6A-4BE2-41EA-A618-BB59DE90422A}"/>
              </a:ext>
            </a:extLst>
          </p:cNvPr>
          <p:cNvSpPr>
            <a:spLocks noGrp="1"/>
          </p:cNvSpPr>
          <p:nvPr>
            <p:ph idx="1"/>
          </p:nvPr>
        </p:nvSpPr>
        <p:spPr>
          <a:xfrm>
            <a:off x="804997" y="2272143"/>
            <a:ext cx="4706803" cy="3788830"/>
          </a:xfrm>
        </p:spPr>
        <p:txBody>
          <a:bodyPr anchor="ctr">
            <a:normAutofit/>
          </a:bodyPr>
          <a:lstStyle/>
          <a:p>
            <a:r>
              <a:rPr lang="en-GB" sz="2000">
                <a:solidFill>
                  <a:srgbClr val="000000"/>
                </a:solidFill>
              </a:rPr>
              <a:t>Criminal networks and smaller scale crimes</a:t>
            </a:r>
          </a:p>
          <a:p>
            <a:r>
              <a:rPr lang="en-GB" sz="2000">
                <a:solidFill>
                  <a:srgbClr val="000000"/>
                </a:solidFill>
              </a:rPr>
              <a:t>Security industry</a:t>
            </a:r>
          </a:p>
          <a:p>
            <a:r>
              <a:rPr lang="en-GB" sz="2000">
                <a:solidFill>
                  <a:srgbClr val="000000"/>
                </a:solidFill>
              </a:rPr>
              <a:t>Arms industry</a:t>
            </a:r>
          </a:p>
          <a:p>
            <a:r>
              <a:rPr lang="en-GB" sz="2000">
                <a:solidFill>
                  <a:srgbClr val="000000"/>
                </a:solidFill>
              </a:rPr>
              <a:t>Refugee savings and earnings</a:t>
            </a:r>
          </a:p>
          <a:p>
            <a:endParaRPr lang="en-GB" sz="2000">
              <a:solidFill>
                <a:srgbClr val="000000"/>
              </a:solidFill>
            </a:endParaRPr>
          </a:p>
        </p:txBody>
      </p:sp>
    </p:spTree>
    <p:extLst>
      <p:ext uri="{BB962C8B-B14F-4D97-AF65-F5344CB8AC3E}">
        <p14:creationId xmlns:p14="http://schemas.microsoft.com/office/powerpoint/2010/main" val="27860439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wall, person, indoor, person&#10;&#10;Description automatically generated">
            <a:extLst>
              <a:ext uri="{FF2B5EF4-FFF2-40B4-BE49-F238E27FC236}">
                <a16:creationId xmlns:a16="http://schemas.microsoft.com/office/drawing/2014/main" id="{2A030A16-EDC0-4AB9-9F4A-C7A3FA5EB228}"/>
              </a:ext>
            </a:extLst>
          </p:cNvPr>
          <p:cNvPicPr>
            <a:picLocks noChangeAspect="1"/>
          </p:cNvPicPr>
          <p:nvPr/>
        </p:nvPicPr>
        <p:blipFill rotWithShape="1">
          <a:blip r:embed="rId2">
            <a:extLst>
              <a:ext uri="{28A0092B-C50C-407E-A947-70E740481C1C}">
                <a14:useLocalDpi xmlns:a14="http://schemas.microsoft.com/office/drawing/2010/main" val="0"/>
              </a:ext>
            </a:extLst>
          </a:blip>
          <a:srcRect t="9091" r="23298"/>
          <a:stretch/>
        </p:blipFill>
        <p:spPr>
          <a:xfrm>
            <a:off x="3523488" y="10"/>
            <a:ext cx="8668512" cy="6857990"/>
          </a:xfrm>
          <a:prstGeom prst="rect">
            <a:avLst/>
          </a:prstGeom>
        </p:spPr>
      </p:pic>
      <p:sp>
        <p:nvSpPr>
          <p:cNvPr id="12" name="Rectangle 11">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DC1AB6E-E686-4493-92B2-2B0AA46A0ADB}"/>
              </a:ext>
            </a:extLst>
          </p:cNvPr>
          <p:cNvSpPr>
            <a:spLocks noGrp="1"/>
          </p:cNvSpPr>
          <p:nvPr>
            <p:ph type="title"/>
          </p:nvPr>
        </p:nvSpPr>
        <p:spPr>
          <a:xfrm>
            <a:off x="371094" y="1161288"/>
            <a:ext cx="3438144" cy="1124712"/>
          </a:xfrm>
        </p:spPr>
        <p:txBody>
          <a:bodyPr anchor="b">
            <a:normAutofit/>
          </a:bodyPr>
          <a:lstStyle/>
          <a:p>
            <a:r>
              <a:rPr lang="en-GB" sz="2800"/>
              <a:t>Civil Society</a:t>
            </a:r>
          </a:p>
        </p:txBody>
      </p:sp>
      <p:sp>
        <p:nvSpPr>
          <p:cNvPr id="14" name="Rectangle 1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F1E99E9D-6A71-41F6-916E-96625EEB4385}"/>
              </a:ext>
            </a:extLst>
          </p:cNvPr>
          <p:cNvSpPr>
            <a:spLocks noGrp="1"/>
          </p:cNvSpPr>
          <p:nvPr>
            <p:ph idx="1"/>
          </p:nvPr>
        </p:nvSpPr>
        <p:spPr>
          <a:xfrm>
            <a:off x="371094" y="2718054"/>
            <a:ext cx="6015638" cy="3207258"/>
          </a:xfrm>
        </p:spPr>
        <p:txBody>
          <a:bodyPr anchor="t">
            <a:normAutofit fontScale="55000" lnSpcReduction="20000"/>
          </a:bodyPr>
          <a:lstStyle/>
          <a:p>
            <a:r>
              <a:rPr lang="en-GB" sz="3800" dirty="0"/>
              <a:t>The legal profession;</a:t>
            </a:r>
          </a:p>
          <a:p>
            <a:r>
              <a:rPr lang="en-GB" sz="3800" dirty="0"/>
              <a:t>Labour representation;</a:t>
            </a:r>
          </a:p>
          <a:p>
            <a:r>
              <a:rPr lang="en-GB" sz="3800" dirty="0"/>
              <a:t>Media;</a:t>
            </a:r>
          </a:p>
          <a:p>
            <a:r>
              <a:rPr lang="en-GB" sz="3800" dirty="0"/>
              <a:t>Citizens’ organisations;</a:t>
            </a:r>
          </a:p>
          <a:p>
            <a:r>
              <a:rPr lang="en-GB" sz="3800" dirty="0"/>
              <a:t>International non-governmental agencies;</a:t>
            </a:r>
          </a:p>
          <a:p>
            <a:r>
              <a:rPr lang="en-GB" sz="3800" dirty="0"/>
              <a:t>Large domestic NGOs;</a:t>
            </a:r>
          </a:p>
          <a:p>
            <a:r>
              <a:rPr lang="en-GB" sz="3800" dirty="0"/>
              <a:t>Campaigning and advocacy organisations;</a:t>
            </a:r>
          </a:p>
          <a:p>
            <a:r>
              <a:rPr lang="en-GB" sz="3800" dirty="0"/>
              <a:t>Community organisations; and </a:t>
            </a:r>
          </a:p>
          <a:p>
            <a:r>
              <a:rPr lang="en-GB" sz="3800" dirty="0"/>
              <a:t>Faith institutions and communities.</a:t>
            </a:r>
            <a:endParaRPr lang="en-GB" sz="1400" dirty="0"/>
          </a:p>
        </p:txBody>
      </p:sp>
    </p:spTree>
    <p:extLst>
      <p:ext uri="{BB962C8B-B14F-4D97-AF65-F5344CB8AC3E}">
        <p14:creationId xmlns:p14="http://schemas.microsoft.com/office/powerpoint/2010/main" val="38170270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5550C1A-2CFD-48A8-A111-2115D8DD9B3D}"/>
              </a:ext>
            </a:extLst>
          </p:cNvPr>
          <p:cNvPicPr>
            <a:picLocks noChangeAspect="1"/>
          </p:cNvPicPr>
          <p:nvPr/>
        </p:nvPicPr>
        <p:blipFill>
          <a:blip r:embed="rId2">
            <a:extLst>
              <a:ext uri="{28A0092B-C50C-407E-A947-70E740481C1C}">
                <a14:useLocalDpi xmlns:a14="http://schemas.microsoft.com/office/drawing/2010/main" val="0"/>
              </a:ext>
            </a:extLst>
          </a:blip>
          <a:srcRect l="19093" r="19093"/>
          <a:stretch/>
        </p:blipFill>
        <p:spPr>
          <a:xfrm>
            <a:off x="5797848" y="10"/>
            <a:ext cx="6394152" cy="6857990"/>
          </a:xfrm>
          <a:prstGeom prst="rect">
            <a:avLst/>
          </a:prstGeom>
        </p:spPr>
      </p:pic>
      <p:pic>
        <p:nvPicPr>
          <p:cNvPr id="9" name="Picture 8">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sp>
        <p:nvSpPr>
          <p:cNvPr id="2" name="Title 1">
            <a:extLst>
              <a:ext uri="{FF2B5EF4-FFF2-40B4-BE49-F238E27FC236}">
                <a16:creationId xmlns:a16="http://schemas.microsoft.com/office/drawing/2014/main" id="{83A315A1-9505-4B69-B5B2-2957F03AC1EF}"/>
              </a:ext>
            </a:extLst>
          </p:cNvPr>
          <p:cNvSpPr>
            <a:spLocks noGrp="1"/>
          </p:cNvSpPr>
          <p:nvPr>
            <p:ph type="title"/>
          </p:nvPr>
        </p:nvSpPr>
        <p:spPr>
          <a:xfrm>
            <a:off x="804998" y="798445"/>
            <a:ext cx="4803636" cy="1311664"/>
          </a:xfrm>
        </p:spPr>
        <p:txBody>
          <a:bodyPr>
            <a:normAutofit/>
          </a:bodyPr>
          <a:lstStyle/>
          <a:p>
            <a:r>
              <a:rPr lang="en-GB">
                <a:solidFill>
                  <a:srgbClr val="000000"/>
                </a:solidFill>
              </a:rPr>
              <a:t>People who claim their asylum rights</a:t>
            </a:r>
          </a:p>
        </p:txBody>
      </p:sp>
      <p:sp>
        <p:nvSpPr>
          <p:cNvPr id="3" name="Content Placeholder 2">
            <a:extLst>
              <a:ext uri="{FF2B5EF4-FFF2-40B4-BE49-F238E27FC236}">
                <a16:creationId xmlns:a16="http://schemas.microsoft.com/office/drawing/2014/main" id="{8D1EDF82-6F85-46C8-A9DE-D6DED5D0456C}"/>
              </a:ext>
            </a:extLst>
          </p:cNvPr>
          <p:cNvSpPr>
            <a:spLocks noGrp="1"/>
          </p:cNvSpPr>
          <p:nvPr>
            <p:ph idx="1"/>
          </p:nvPr>
        </p:nvSpPr>
        <p:spPr>
          <a:xfrm>
            <a:off x="804997" y="2272143"/>
            <a:ext cx="4706803" cy="3788830"/>
          </a:xfrm>
        </p:spPr>
        <p:txBody>
          <a:bodyPr anchor="ctr">
            <a:normAutofit lnSpcReduction="10000"/>
          </a:bodyPr>
          <a:lstStyle/>
          <a:p>
            <a:r>
              <a:rPr lang="en-GB" dirty="0">
                <a:solidFill>
                  <a:srgbClr val="000000"/>
                </a:solidFill>
              </a:rPr>
              <a:t>Choices in departure, transit and arrival</a:t>
            </a:r>
          </a:p>
          <a:p>
            <a:r>
              <a:rPr lang="en-GB" dirty="0">
                <a:solidFill>
                  <a:srgbClr val="000000"/>
                </a:solidFill>
              </a:rPr>
              <a:t>Community organisations</a:t>
            </a:r>
          </a:p>
          <a:p>
            <a:r>
              <a:rPr lang="en-GB" dirty="0">
                <a:solidFill>
                  <a:srgbClr val="000000"/>
                </a:solidFill>
              </a:rPr>
              <a:t>Faith communities</a:t>
            </a:r>
          </a:p>
          <a:p>
            <a:r>
              <a:rPr lang="en-GB" dirty="0">
                <a:solidFill>
                  <a:srgbClr val="000000"/>
                </a:solidFill>
              </a:rPr>
              <a:t>Cultural and linguistic groupings</a:t>
            </a:r>
          </a:p>
          <a:p>
            <a:r>
              <a:rPr lang="en-GB" dirty="0">
                <a:solidFill>
                  <a:srgbClr val="000000"/>
                </a:solidFill>
              </a:rPr>
              <a:t>Advocacy and campaigning for human rights in country of origin</a:t>
            </a:r>
          </a:p>
        </p:txBody>
      </p:sp>
    </p:spTree>
    <p:extLst>
      <p:ext uri="{BB962C8B-B14F-4D97-AF65-F5344CB8AC3E}">
        <p14:creationId xmlns:p14="http://schemas.microsoft.com/office/powerpoint/2010/main" val="4158790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Freeform 5">
            <a:extLst>
              <a:ext uri="{FF2B5EF4-FFF2-40B4-BE49-F238E27FC236}">
                <a16:creationId xmlns:a16="http://schemas.microsoft.com/office/drawing/2014/main" id="{07322A9E-F1EC-405E-8971-BA906EFFCC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29674" y="1290909"/>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6">
            <a:extLst>
              <a:ext uri="{FF2B5EF4-FFF2-40B4-BE49-F238E27FC236}">
                <a16:creationId xmlns:a16="http://schemas.microsoft.com/office/drawing/2014/main" id="{A5704422-1118-4FD1-95AD-29A064EB80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0451" y="2010741"/>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7">
            <a:extLst>
              <a:ext uri="{FF2B5EF4-FFF2-40B4-BE49-F238E27FC236}">
                <a16:creationId xmlns:a16="http://schemas.microsoft.com/office/drawing/2014/main" id="{A88B2AAA-B805-498E-A9E6-98B8858554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51351" y="1780905"/>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8">
            <a:extLst>
              <a:ext uri="{FF2B5EF4-FFF2-40B4-BE49-F238E27FC236}">
                <a16:creationId xmlns:a16="http://schemas.microsoft.com/office/drawing/2014/main" id="{9B8051E0-19D7-43E1-BFD9-E6DBFEB3A3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42347"/>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9">
            <a:extLst>
              <a:ext uri="{FF2B5EF4-FFF2-40B4-BE49-F238E27FC236}">
                <a16:creationId xmlns:a16="http://schemas.microsoft.com/office/drawing/2014/main" id="{4EDB2B02-86A2-46F5-A4BE-B7D9B10411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178751"/>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0">
            <a:extLst>
              <a:ext uri="{FF2B5EF4-FFF2-40B4-BE49-F238E27FC236}">
                <a16:creationId xmlns:a16="http://schemas.microsoft.com/office/drawing/2014/main" id="{43954639-FB5D-41F4-9560-6F6DFE7784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9376"/>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2">
            <a:extLst>
              <a:ext uri="{FF2B5EF4-FFF2-40B4-BE49-F238E27FC236}">
                <a16:creationId xmlns:a16="http://schemas.microsoft.com/office/drawing/2014/main" id="{E898931C-0323-41FA-A036-20F818B1FF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4">
            <a:extLst>
              <a:ext uri="{FF2B5EF4-FFF2-40B4-BE49-F238E27FC236}">
                <a16:creationId xmlns:a16="http://schemas.microsoft.com/office/drawing/2014/main" id="{89AFE9DD-0792-4B98-B4EB-97ACA17E6A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705"/>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16">
            <a:extLst>
              <a:ext uri="{FF2B5EF4-FFF2-40B4-BE49-F238E27FC236}">
                <a16:creationId xmlns:a16="http://schemas.microsoft.com/office/drawing/2014/main" id="{3981F5C4-9AE1-404E-AF44-A4E6DB374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11">
            <a:extLst>
              <a:ext uri="{FF2B5EF4-FFF2-40B4-BE49-F238E27FC236}">
                <a16:creationId xmlns:a16="http://schemas.microsoft.com/office/drawing/2014/main" id="{763C1781-8726-4FAC-8C45-FF40376BE4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426601" y="-1916"/>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21">
            <a:extLst>
              <a:ext uri="{FF2B5EF4-FFF2-40B4-BE49-F238E27FC236}">
                <a16:creationId xmlns:a16="http://schemas.microsoft.com/office/drawing/2014/main" id="{301491B5-56C7-43DC-A3D9-861EECCA05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235014" y="2872"/>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58F930D5-F997-433E-8F14-FDFEFA1E6CC1}"/>
              </a:ext>
            </a:extLst>
          </p:cNvPr>
          <p:cNvSpPr>
            <a:spLocks noGrp="1"/>
          </p:cNvSpPr>
          <p:nvPr>
            <p:ph type="ctrTitle"/>
          </p:nvPr>
        </p:nvSpPr>
        <p:spPr>
          <a:xfrm>
            <a:off x="8842248" y="1481328"/>
            <a:ext cx="2926080" cy="2468880"/>
          </a:xfrm>
        </p:spPr>
        <p:txBody>
          <a:bodyPr>
            <a:normAutofit/>
          </a:bodyPr>
          <a:lstStyle/>
          <a:p>
            <a:pPr algn="l"/>
            <a:r>
              <a:rPr lang="en-GB" sz="4000"/>
              <a:t>Christians within a movement for change</a:t>
            </a:r>
          </a:p>
        </p:txBody>
      </p:sp>
      <p:sp>
        <p:nvSpPr>
          <p:cNvPr id="4" name="Subtitle 3">
            <a:extLst>
              <a:ext uri="{FF2B5EF4-FFF2-40B4-BE49-F238E27FC236}">
                <a16:creationId xmlns:a16="http://schemas.microsoft.com/office/drawing/2014/main" id="{D98AB985-624E-49DF-ADF5-D3431F6E48E0}"/>
              </a:ext>
            </a:extLst>
          </p:cNvPr>
          <p:cNvSpPr>
            <a:spLocks noGrp="1"/>
          </p:cNvSpPr>
          <p:nvPr>
            <p:ph type="subTitle" idx="1"/>
          </p:nvPr>
        </p:nvSpPr>
        <p:spPr>
          <a:xfrm>
            <a:off x="8827007" y="5486002"/>
            <a:ext cx="2926080" cy="411459"/>
          </a:xfrm>
        </p:spPr>
        <p:txBody>
          <a:bodyPr>
            <a:normAutofit/>
          </a:bodyPr>
          <a:lstStyle/>
          <a:p>
            <a:pPr algn="l"/>
            <a:r>
              <a:rPr lang="en-GB" sz="1600" dirty="0"/>
              <a:t>Photo: </a:t>
            </a:r>
            <a:r>
              <a:rPr lang="en-GB" sz="1600" dirty="0" err="1"/>
              <a:t>MattFromLondon</a:t>
            </a:r>
            <a:endParaRPr lang="en-GB" sz="1600" dirty="0"/>
          </a:p>
        </p:txBody>
      </p:sp>
      <p:sp>
        <p:nvSpPr>
          <p:cNvPr id="33" name="Freeform 22">
            <a:extLst>
              <a:ext uri="{FF2B5EF4-FFF2-40B4-BE49-F238E27FC236}">
                <a16:creationId xmlns:a16="http://schemas.microsoft.com/office/drawing/2014/main" id="{237E2353-22DF-46E0-A200-FB30F8F39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020826" y="-1916"/>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Freeform 23">
            <a:extLst>
              <a:ext uri="{FF2B5EF4-FFF2-40B4-BE49-F238E27FC236}">
                <a16:creationId xmlns:a16="http://schemas.microsoft.com/office/drawing/2014/main" id="{DD6138DB-057B-45F7-A5F4-E7BFDA20D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90826" y="-1916"/>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 name="Freeform: Shape 36">
            <a:extLst>
              <a:ext uri="{FF2B5EF4-FFF2-40B4-BE49-F238E27FC236}">
                <a16:creationId xmlns:a16="http://schemas.microsoft.com/office/drawing/2014/main" id="{79A54AB1-B64F-4843-BFAB-81CB74E66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752078" y="2218040"/>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6" name="Picture 5">
            <a:extLst>
              <a:ext uri="{FF2B5EF4-FFF2-40B4-BE49-F238E27FC236}">
                <a16:creationId xmlns:a16="http://schemas.microsoft.com/office/drawing/2014/main" id="{15EE53B7-7FD5-4ED7-9F85-EF4DF378D100}"/>
              </a:ext>
            </a:extLst>
          </p:cNvPr>
          <p:cNvPicPr>
            <a:picLocks noChangeAspect="1"/>
          </p:cNvPicPr>
          <p:nvPr/>
        </p:nvPicPr>
        <p:blipFill>
          <a:blip r:embed="rId2">
            <a:extLst>
              <a:ext uri="{28A0092B-C50C-407E-A947-70E740481C1C}">
                <a14:useLocalDpi xmlns:a14="http://schemas.microsoft.com/office/drawing/2010/main" val="0"/>
              </a:ext>
            </a:extLst>
          </a:blip>
          <a:srcRect t="4109" b="4109"/>
          <a:stretch/>
        </p:blipFill>
        <p:spPr>
          <a:xfrm>
            <a:off x="921910" y="465243"/>
            <a:ext cx="7761924" cy="5343065"/>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spTree>
    <p:extLst>
      <p:ext uri="{BB962C8B-B14F-4D97-AF65-F5344CB8AC3E}">
        <p14:creationId xmlns:p14="http://schemas.microsoft.com/office/powerpoint/2010/main" val="33933394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1" name="Picture 70">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sp>
        <p:nvSpPr>
          <p:cNvPr id="2" name="Title 1">
            <a:extLst>
              <a:ext uri="{FF2B5EF4-FFF2-40B4-BE49-F238E27FC236}">
                <a16:creationId xmlns:a16="http://schemas.microsoft.com/office/drawing/2014/main" id="{A8936C49-671F-4018-A44C-363A25FDDAA2}"/>
              </a:ext>
            </a:extLst>
          </p:cNvPr>
          <p:cNvSpPr>
            <a:spLocks noGrp="1"/>
          </p:cNvSpPr>
          <p:nvPr>
            <p:ph type="title"/>
          </p:nvPr>
        </p:nvSpPr>
        <p:spPr>
          <a:xfrm>
            <a:off x="804998" y="798445"/>
            <a:ext cx="4803636" cy="1311664"/>
          </a:xfrm>
        </p:spPr>
        <p:txBody>
          <a:bodyPr>
            <a:normAutofit/>
          </a:bodyPr>
          <a:lstStyle/>
          <a:p>
            <a:r>
              <a:rPr lang="en-GB">
                <a:solidFill>
                  <a:srgbClr val="000000"/>
                </a:solidFill>
              </a:rPr>
              <a:t>Historical</a:t>
            </a:r>
          </a:p>
        </p:txBody>
      </p:sp>
      <p:sp>
        <p:nvSpPr>
          <p:cNvPr id="3" name="Content Placeholder 2">
            <a:extLst>
              <a:ext uri="{FF2B5EF4-FFF2-40B4-BE49-F238E27FC236}">
                <a16:creationId xmlns:a16="http://schemas.microsoft.com/office/drawing/2014/main" id="{784AB2AA-3EA9-4E0F-89C8-D229A33E1EB7}"/>
              </a:ext>
            </a:extLst>
          </p:cNvPr>
          <p:cNvSpPr>
            <a:spLocks noGrp="1"/>
          </p:cNvSpPr>
          <p:nvPr>
            <p:ph idx="1"/>
          </p:nvPr>
        </p:nvSpPr>
        <p:spPr>
          <a:xfrm>
            <a:off x="804997" y="2272143"/>
            <a:ext cx="4706803" cy="3788830"/>
          </a:xfrm>
        </p:spPr>
        <p:txBody>
          <a:bodyPr anchor="ctr">
            <a:normAutofit/>
          </a:bodyPr>
          <a:lstStyle/>
          <a:p>
            <a:r>
              <a:rPr lang="en-GB" sz="3200" dirty="0">
                <a:solidFill>
                  <a:srgbClr val="000000"/>
                </a:solidFill>
              </a:rPr>
              <a:t>Asylum is a faith issue</a:t>
            </a:r>
          </a:p>
          <a:p>
            <a:r>
              <a:rPr lang="en-GB" sz="3200" dirty="0">
                <a:solidFill>
                  <a:srgbClr val="000000"/>
                </a:solidFill>
              </a:rPr>
              <a:t>Colonial legacy and reparations</a:t>
            </a:r>
          </a:p>
          <a:p>
            <a:r>
              <a:rPr lang="en-GB" sz="3200" dirty="0">
                <a:solidFill>
                  <a:srgbClr val="000000"/>
                </a:solidFill>
              </a:rPr>
              <a:t>Understanding root causes</a:t>
            </a:r>
            <a:endParaRPr lang="en-GB" sz="2000" dirty="0">
              <a:solidFill>
                <a:srgbClr val="000000"/>
              </a:solidFill>
            </a:endParaRPr>
          </a:p>
        </p:txBody>
      </p:sp>
    </p:spTree>
    <p:extLst>
      <p:ext uri="{BB962C8B-B14F-4D97-AF65-F5344CB8AC3E}">
        <p14:creationId xmlns:p14="http://schemas.microsoft.com/office/powerpoint/2010/main" val="25744468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20158CB-BECE-4970-B926-CEDF8FD7E616}"/>
              </a:ext>
            </a:extLst>
          </p:cNvPr>
          <p:cNvPicPr>
            <a:picLocks noChangeAspect="1"/>
          </p:cNvPicPr>
          <p:nvPr/>
        </p:nvPicPr>
        <p:blipFill>
          <a:blip r:embed="rId2">
            <a:extLst>
              <a:ext uri="{28A0092B-C50C-407E-A947-70E740481C1C}">
                <a14:useLocalDpi xmlns:a14="http://schemas.microsoft.com/office/drawing/2010/main" val="0"/>
              </a:ext>
            </a:extLst>
          </a:blip>
          <a:srcRect l="17039" r="17039"/>
          <a:stretch/>
        </p:blipFill>
        <p:spPr>
          <a:xfrm>
            <a:off x="5797848" y="0"/>
            <a:ext cx="6394152" cy="6857990"/>
          </a:xfrm>
          <a:prstGeom prst="rect">
            <a:avLst/>
          </a:prstGeom>
        </p:spPr>
      </p:pic>
      <p:pic>
        <p:nvPicPr>
          <p:cNvPr id="10" name="Picture 9">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sp>
        <p:nvSpPr>
          <p:cNvPr id="2" name="Title 1">
            <a:extLst>
              <a:ext uri="{FF2B5EF4-FFF2-40B4-BE49-F238E27FC236}">
                <a16:creationId xmlns:a16="http://schemas.microsoft.com/office/drawing/2014/main" id="{89DE1CC3-9FD4-4F46-B1B6-006E6364FE1D}"/>
              </a:ext>
            </a:extLst>
          </p:cNvPr>
          <p:cNvSpPr>
            <a:spLocks noGrp="1"/>
          </p:cNvSpPr>
          <p:nvPr>
            <p:ph type="title"/>
          </p:nvPr>
        </p:nvSpPr>
        <p:spPr>
          <a:xfrm>
            <a:off x="804998" y="798445"/>
            <a:ext cx="4803636" cy="1311664"/>
          </a:xfrm>
        </p:spPr>
        <p:txBody>
          <a:bodyPr>
            <a:normAutofit/>
          </a:bodyPr>
          <a:lstStyle/>
          <a:p>
            <a:r>
              <a:rPr lang="en-GB" dirty="0">
                <a:solidFill>
                  <a:srgbClr val="000000"/>
                </a:solidFill>
              </a:rPr>
              <a:t>Political</a:t>
            </a:r>
          </a:p>
        </p:txBody>
      </p:sp>
      <p:sp>
        <p:nvSpPr>
          <p:cNvPr id="3" name="Content Placeholder 2">
            <a:extLst>
              <a:ext uri="{FF2B5EF4-FFF2-40B4-BE49-F238E27FC236}">
                <a16:creationId xmlns:a16="http://schemas.microsoft.com/office/drawing/2014/main" id="{0ACBDABE-6ED2-4114-8738-1EA4B55C0320}"/>
              </a:ext>
            </a:extLst>
          </p:cNvPr>
          <p:cNvSpPr>
            <a:spLocks noGrp="1"/>
          </p:cNvSpPr>
          <p:nvPr>
            <p:ph idx="1"/>
          </p:nvPr>
        </p:nvSpPr>
        <p:spPr>
          <a:xfrm>
            <a:off x="804997" y="2272143"/>
            <a:ext cx="4706803" cy="3788830"/>
          </a:xfrm>
        </p:spPr>
        <p:txBody>
          <a:bodyPr anchor="ctr">
            <a:normAutofit/>
          </a:bodyPr>
          <a:lstStyle/>
          <a:p>
            <a:r>
              <a:rPr lang="en-GB" dirty="0">
                <a:solidFill>
                  <a:srgbClr val="000000"/>
                </a:solidFill>
              </a:rPr>
              <a:t>Borders and nation states</a:t>
            </a:r>
          </a:p>
          <a:p>
            <a:r>
              <a:rPr lang="en-GB" dirty="0">
                <a:solidFill>
                  <a:srgbClr val="000000"/>
                </a:solidFill>
              </a:rPr>
              <a:t>Sovereignty and cooperation</a:t>
            </a:r>
          </a:p>
          <a:p>
            <a:r>
              <a:rPr lang="en-GB" dirty="0">
                <a:solidFill>
                  <a:srgbClr val="000000"/>
                </a:solidFill>
              </a:rPr>
              <a:t>Public opinion</a:t>
            </a:r>
          </a:p>
          <a:p>
            <a:r>
              <a:rPr lang="en-GB" dirty="0">
                <a:solidFill>
                  <a:srgbClr val="000000"/>
                </a:solidFill>
              </a:rPr>
              <a:t>Conflict resolution</a:t>
            </a:r>
          </a:p>
          <a:p>
            <a:r>
              <a:rPr lang="en-GB" dirty="0">
                <a:solidFill>
                  <a:srgbClr val="000000"/>
                </a:solidFill>
              </a:rPr>
              <a:t>Prophetic witness</a:t>
            </a:r>
            <a:endParaRPr lang="en-GB" sz="2000" dirty="0">
              <a:solidFill>
                <a:srgbClr val="000000"/>
              </a:solidFill>
            </a:endParaRPr>
          </a:p>
        </p:txBody>
      </p:sp>
    </p:spTree>
    <p:extLst>
      <p:ext uri="{BB962C8B-B14F-4D97-AF65-F5344CB8AC3E}">
        <p14:creationId xmlns:p14="http://schemas.microsoft.com/office/powerpoint/2010/main" val="29135472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3B41754-55E3-4413-9A9A-DF0D67B58548}"/>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11268" r="26496" b="-1"/>
          <a:stretch/>
        </p:blipFill>
        <p:spPr>
          <a:xfrm>
            <a:off x="5797543" y="10"/>
            <a:ext cx="6394152" cy="6857990"/>
          </a:xfrm>
          <a:prstGeom prst="rect">
            <a:avLst/>
          </a:prstGeom>
        </p:spPr>
      </p:pic>
      <p:pic>
        <p:nvPicPr>
          <p:cNvPr id="10" name="Picture 9">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sp>
        <p:nvSpPr>
          <p:cNvPr id="2" name="Title 1">
            <a:extLst>
              <a:ext uri="{FF2B5EF4-FFF2-40B4-BE49-F238E27FC236}">
                <a16:creationId xmlns:a16="http://schemas.microsoft.com/office/drawing/2014/main" id="{9BF50F65-14EA-4B4D-BADD-56DD92A343C4}"/>
              </a:ext>
            </a:extLst>
          </p:cNvPr>
          <p:cNvSpPr>
            <a:spLocks noGrp="1"/>
          </p:cNvSpPr>
          <p:nvPr>
            <p:ph type="title"/>
          </p:nvPr>
        </p:nvSpPr>
        <p:spPr>
          <a:xfrm>
            <a:off x="804998" y="798445"/>
            <a:ext cx="4803636" cy="1311664"/>
          </a:xfrm>
        </p:spPr>
        <p:txBody>
          <a:bodyPr>
            <a:normAutofit/>
          </a:bodyPr>
          <a:lstStyle/>
          <a:p>
            <a:r>
              <a:rPr lang="en-GB">
                <a:solidFill>
                  <a:srgbClr val="000000"/>
                </a:solidFill>
              </a:rPr>
              <a:t>Economic </a:t>
            </a:r>
          </a:p>
        </p:txBody>
      </p:sp>
      <p:sp>
        <p:nvSpPr>
          <p:cNvPr id="3" name="Content Placeholder 2">
            <a:extLst>
              <a:ext uri="{FF2B5EF4-FFF2-40B4-BE49-F238E27FC236}">
                <a16:creationId xmlns:a16="http://schemas.microsoft.com/office/drawing/2014/main" id="{20C9C120-BB12-4E17-AA7D-911B0A82717A}"/>
              </a:ext>
            </a:extLst>
          </p:cNvPr>
          <p:cNvSpPr>
            <a:spLocks noGrp="1"/>
          </p:cNvSpPr>
          <p:nvPr>
            <p:ph idx="1"/>
          </p:nvPr>
        </p:nvSpPr>
        <p:spPr>
          <a:xfrm>
            <a:off x="804997" y="2272143"/>
            <a:ext cx="4706803" cy="3788830"/>
          </a:xfrm>
        </p:spPr>
        <p:txBody>
          <a:bodyPr anchor="ctr">
            <a:normAutofit/>
          </a:bodyPr>
          <a:lstStyle/>
          <a:p>
            <a:r>
              <a:rPr lang="en-GB" sz="2000" dirty="0">
                <a:solidFill>
                  <a:srgbClr val="000000"/>
                </a:solidFill>
              </a:rPr>
              <a:t>Economic scarring of conflicted countries</a:t>
            </a:r>
          </a:p>
          <a:p>
            <a:r>
              <a:rPr lang="en-GB" sz="2000" dirty="0">
                <a:solidFill>
                  <a:srgbClr val="000000"/>
                </a:solidFill>
              </a:rPr>
              <a:t>Reallocation of resources</a:t>
            </a:r>
          </a:p>
          <a:p>
            <a:r>
              <a:rPr lang="en-GB" sz="2000" dirty="0">
                <a:solidFill>
                  <a:srgbClr val="000000"/>
                </a:solidFill>
              </a:rPr>
              <a:t>Diversification of arms industry</a:t>
            </a:r>
          </a:p>
          <a:p>
            <a:r>
              <a:rPr lang="en-GB" sz="2000" dirty="0">
                <a:solidFill>
                  <a:srgbClr val="000000"/>
                </a:solidFill>
              </a:rPr>
              <a:t>Valorise the refugee economy</a:t>
            </a:r>
          </a:p>
        </p:txBody>
      </p:sp>
    </p:spTree>
    <p:extLst>
      <p:ext uri="{BB962C8B-B14F-4D97-AF65-F5344CB8AC3E}">
        <p14:creationId xmlns:p14="http://schemas.microsoft.com/office/powerpoint/2010/main" val="11839563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8036365-9A9B-4136-95C5-6C9DC638FF0E}"/>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18952" r="18812" b="-1"/>
          <a:stretch/>
        </p:blipFill>
        <p:spPr>
          <a:xfrm>
            <a:off x="5797543" y="10"/>
            <a:ext cx="6394152" cy="6857990"/>
          </a:xfrm>
          <a:prstGeom prst="rect">
            <a:avLst/>
          </a:prstGeom>
        </p:spPr>
      </p:pic>
      <p:pic>
        <p:nvPicPr>
          <p:cNvPr id="10" name="Picture 9">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sp>
        <p:nvSpPr>
          <p:cNvPr id="2" name="Title 1">
            <a:extLst>
              <a:ext uri="{FF2B5EF4-FFF2-40B4-BE49-F238E27FC236}">
                <a16:creationId xmlns:a16="http://schemas.microsoft.com/office/drawing/2014/main" id="{10091DC6-86EE-41DA-B066-82E0BF1A6619}"/>
              </a:ext>
            </a:extLst>
          </p:cNvPr>
          <p:cNvSpPr>
            <a:spLocks noGrp="1"/>
          </p:cNvSpPr>
          <p:nvPr>
            <p:ph type="title"/>
          </p:nvPr>
        </p:nvSpPr>
        <p:spPr>
          <a:xfrm>
            <a:off x="804998" y="798445"/>
            <a:ext cx="4803636" cy="1311664"/>
          </a:xfrm>
        </p:spPr>
        <p:txBody>
          <a:bodyPr>
            <a:normAutofit/>
          </a:bodyPr>
          <a:lstStyle/>
          <a:p>
            <a:r>
              <a:rPr lang="en-GB" sz="3100">
                <a:solidFill>
                  <a:srgbClr val="000000"/>
                </a:solidFill>
              </a:rPr>
              <a:t>Social protection - pathways to independence</a:t>
            </a:r>
          </a:p>
        </p:txBody>
      </p:sp>
      <p:sp>
        <p:nvSpPr>
          <p:cNvPr id="3" name="Content Placeholder 2">
            <a:extLst>
              <a:ext uri="{FF2B5EF4-FFF2-40B4-BE49-F238E27FC236}">
                <a16:creationId xmlns:a16="http://schemas.microsoft.com/office/drawing/2014/main" id="{C34E8B45-F855-458F-B1CA-92C940BE9B3E}"/>
              </a:ext>
            </a:extLst>
          </p:cNvPr>
          <p:cNvSpPr>
            <a:spLocks noGrp="1"/>
          </p:cNvSpPr>
          <p:nvPr>
            <p:ph idx="1"/>
          </p:nvPr>
        </p:nvSpPr>
        <p:spPr>
          <a:xfrm>
            <a:off x="804997" y="2272143"/>
            <a:ext cx="4706803" cy="3788830"/>
          </a:xfrm>
        </p:spPr>
        <p:txBody>
          <a:bodyPr anchor="ctr">
            <a:normAutofit/>
          </a:bodyPr>
          <a:lstStyle/>
          <a:p>
            <a:r>
              <a:rPr lang="en-GB" sz="2400" dirty="0">
                <a:solidFill>
                  <a:srgbClr val="000000"/>
                </a:solidFill>
              </a:rPr>
              <a:t>Right to work and income</a:t>
            </a:r>
          </a:p>
          <a:p>
            <a:r>
              <a:rPr lang="en-GB" sz="2400" dirty="0">
                <a:solidFill>
                  <a:srgbClr val="000000"/>
                </a:solidFill>
              </a:rPr>
              <a:t>Decent accommodation </a:t>
            </a:r>
          </a:p>
          <a:p>
            <a:r>
              <a:rPr lang="en-GB" sz="2400" dirty="0">
                <a:solidFill>
                  <a:srgbClr val="000000"/>
                </a:solidFill>
              </a:rPr>
              <a:t>Health – trauma recovery and physical</a:t>
            </a:r>
          </a:p>
          <a:p>
            <a:r>
              <a:rPr lang="en-GB" sz="2400" dirty="0">
                <a:solidFill>
                  <a:srgbClr val="000000"/>
                </a:solidFill>
              </a:rPr>
              <a:t>Child refugees</a:t>
            </a:r>
          </a:p>
          <a:p>
            <a:r>
              <a:rPr lang="en-GB" sz="2400" dirty="0">
                <a:solidFill>
                  <a:srgbClr val="000000"/>
                </a:solidFill>
              </a:rPr>
              <a:t>Gender-based violence</a:t>
            </a:r>
          </a:p>
          <a:p>
            <a:r>
              <a:rPr lang="en-GB" sz="2400" dirty="0">
                <a:solidFill>
                  <a:srgbClr val="000000"/>
                </a:solidFill>
              </a:rPr>
              <a:t>LGBTQ+</a:t>
            </a:r>
          </a:p>
          <a:p>
            <a:r>
              <a:rPr lang="en-GB" sz="2400" dirty="0">
                <a:solidFill>
                  <a:srgbClr val="000000"/>
                </a:solidFill>
              </a:rPr>
              <a:t>Pathways</a:t>
            </a:r>
            <a:endParaRPr lang="en-GB" sz="2000" dirty="0">
              <a:solidFill>
                <a:srgbClr val="000000"/>
              </a:solidFill>
            </a:endParaRPr>
          </a:p>
        </p:txBody>
      </p:sp>
    </p:spTree>
    <p:extLst>
      <p:ext uri="{BB962C8B-B14F-4D97-AF65-F5344CB8AC3E}">
        <p14:creationId xmlns:p14="http://schemas.microsoft.com/office/powerpoint/2010/main" val="35235506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6BC2F3F-F00C-4715-9F9B-E43FEA04A2AE}"/>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20057" r="17707" b="-1"/>
          <a:stretch/>
        </p:blipFill>
        <p:spPr>
          <a:xfrm>
            <a:off x="5797543" y="10"/>
            <a:ext cx="6394152" cy="6857990"/>
          </a:xfrm>
          <a:prstGeom prst="rect">
            <a:avLst/>
          </a:prstGeom>
        </p:spPr>
      </p:pic>
      <p:pic>
        <p:nvPicPr>
          <p:cNvPr id="10" name="Picture 9">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sp>
        <p:nvSpPr>
          <p:cNvPr id="2" name="Title 1">
            <a:extLst>
              <a:ext uri="{FF2B5EF4-FFF2-40B4-BE49-F238E27FC236}">
                <a16:creationId xmlns:a16="http://schemas.microsoft.com/office/drawing/2014/main" id="{40566F57-8D07-4B54-9A91-BE4BAEAE2FDE}"/>
              </a:ext>
            </a:extLst>
          </p:cNvPr>
          <p:cNvSpPr>
            <a:spLocks noGrp="1"/>
          </p:cNvSpPr>
          <p:nvPr>
            <p:ph type="title"/>
          </p:nvPr>
        </p:nvSpPr>
        <p:spPr>
          <a:xfrm>
            <a:off x="804998" y="798445"/>
            <a:ext cx="4803636" cy="1311664"/>
          </a:xfrm>
        </p:spPr>
        <p:txBody>
          <a:bodyPr>
            <a:normAutofit/>
          </a:bodyPr>
          <a:lstStyle/>
          <a:p>
            <a:r>
              <a:rPr lang="en-GB">
                <a:solidFill>
                  <a:srgbClr val="000000"/>
                </a:solidFill>
              </a:rPr>
              <a:t>Faith and culture</a:t>
            </a:r>
          </a:p>
        </p:txBody>
      </p:sp>
      <p:sp>
        <p:nvSpPr>
          <p:cNvPr id="3" name="Content Placeholder 2">
            <a:extLst>
              <a:ext uri="{FF2B5EF4-FFF2-40B4-BE49-F238E27FC236}">
                <a16:creationId xmlns:a16="http://schemas.microsoft.com/office/drawing/2014/main" id="{F2D0E82B-8F6D-4853-A1EB-B39716ED7141}"/>
              </a:ext>
            </a:extLst>
          </p:cNvPr>
          <p:cNvSpPr>
            <a:spLocks noGrp="1"/>
          </p:cNvSpPr>
          <p:nvPr>
            <p:ph idx="1"/>
          </p:nvPr>
        </p:nvSpPr>
        <p:spPr>
          <a:xfrm>
            <a:off x="804997" y="2272143"/>
            <a:ext cx="4706803" cy="3788830"/>
          </a:xfrm>
        </p:spPr>
        <p:txBody>
          <a:bodyPr anchor="ctr">
            <a:normAutofit/>
          </a:bodyPr>
          <a:lstStyle/>
          <a:p>
            <a:r>
              <a:rPr lang="en-GB" dirty="0">
                <a:solidFill>
                  <a:srgbClr val="000000"/>
                </a:solidFill>
              </a:rPr>
              <a:t>Faith and identity</a:t>
            </a:r>
          </a:p>
          <a:p>
            <a:r>
              <a:rPr lang="en-GB" dirty="0">
                <a:solidFill>
                  <a:srgbClr val="000000"/>
                </a:solidFill>
              </a:rPr>
              <a:t>Language</a:t>
            </a:r>
          </a:p>
          <a:p>
            <a:r>
              <a:rPr lang="en-GB" dirty="0">
                <a:solidFill>
                  <a:srgbClr val="000000"/>
                </a:solidFill>
              </a:rPr>
              <a:t>Social and bridging capital</a:t>
            </a:r>
          </a:p>
          <a:p>
            <a:r>
              <a:rPr lang="en-GB" dirty="0">
                <a:solidFill>
                  <a:srgbClr val="000000"/>
                </a:solidFill>
              </a:rPr>
              <a:t>Diaspora and social media</a:t>
            </a:r>
          </a:p>
          <a:p>
            <a:endParaRPr lang="en-GB" sz="2000" dirty="0">
              <a:solidFill>
                <a:srgbClr val="000000"/>
              </a:solidFill>
            </a:endParaRPr>
          </a:p>
        </p:txBody>
      </p:sp>
    </p:spTree>
    <p:extLst>
      <p:ext uri="{BB962C8B-B14F-4D97-AF65-F5344CB8AC3E}">
        <p14:creationId xmlns:p14="http://schemas.microsoft.com/office/powerpoint/2010/main" val="8831734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36F400F-DF28-43BC-8D8E-4929793B3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0C468EE-DDFB-4B32-A5D6-6E2211C5126A}"/>
              </a:ext>
            </a:extLst>
          </p:cNvPr>
          <p:cNvSpPr>
            <a:spLocks noGrp="1"/>
          </p:cNvSpPr>
          <p:nvPr>
            <p:ph type="title"/>
          </p:nvPr>
        </p:nvSpPr>
        <p:spPr>
          <a:xfrm>
            <a:off x="838200" y="668377"/>
            <a:ext cx="10515600" cy="1325563"/>
          </a:xfrm>
        </p:spPr>
        <p:txBody>
          <a:bodyPr>
            <a:normAutofit/>
          </a:bodyPr>
          <a:lstStyle/>
          <a:p>
            <a:r>
              <a:rPr lang="en-GB" dirty="0"/>
              <a:t>Questions</a:t>
            </a:r>
          </a:p>
        </p:txBody>
      </p:sp>
      <p:sp>
        <p:nvSpPr>
          <p:cNvPr id="3" name="Content Placeholder 2">
            <a:extLst>
              <a:ext uri="{FF2B5EF4-FFF2-40B4-BE49-F238E27FC236}">
                <a16:creationId xmlns:a16="http://schemas.microsoft.com/office/drawing/2014/main" id="{B8B66AEB-A4B0-4298-8C14-0E9F7A2EADFE}"/>
              </a:ext>
            </a:extLst>
          </p:cNvPr>
          <p:cNvSpPr>
            <a:spLocks noGrp="1"/>
          </p:cNvSpPr>
          <p:nvPr>
            <p:ph sz="half" idx="1"/>
          </p:nvPr>
        </p:nvSpPr>
        <p:spPr>
          <a:xfrm>
            <a:off x="838200" y="2177456"/>
            <a:ext cx="5097780" cy="3795748"/>
          </a:xfrm>
        </p:spPr>
        <p:txBody>
          <a:bodyPr>
            <a:normAutofit/>
          </a:bodyPr>
          <a:lstStyle/>
          <a:p>
            <a:pPr marL="0" indent="0">
              <a:buNone/>
            </a:pPr>
            <a:r>
              <a:rPr lang="en-GB" sz="2400" dirty="0"/>
              <a:t>What is our contribution as Christians to the transformation of the asylum space?</a:t>
            </a:r>
          </a:p>
          <a:p>
            <a:pPr marL="0" indent="0">
              <a:buNone/>
            </a:pPr>
            <a:r>
              <a:rPr lang="en-GB" sz="2400" dirty="0"/>
              <a:t>How do we engage with the key actors:</a:t>
            </a:r>
          </a:p>
          <a:p>
            <a:r>
              <a:rPr lang="en-GB" sz="2400" dirty="0"/>
              <a:t>State and inter-state agencies</a:t>
            </a:r>
          </a:p>
          <a:p>
            <a:r>
              <a:rPr lang="en-GB" sz="2400" dirty="0"/>
              <a:t>Economic interests</a:t>
            </a:r>
          </a:p>
          <a:p>
            <a:r>
              <a:rPr lang="en-GB" sz="2400" dirty="0"/>
              <a:t>Civil society</a:t>
            </a:r>
          </a:p>
          <a:p>
            <a:r>
              <a:rPr lang="en-GB" sz="2400" dirty="0"/>
              <a:t>People who claim their asylum rights</a:t>
            </a:r>
          </a:p>
          <a:p>
            <a:endParaRPr lang="en-GB" sz="2400" dirty="0"/>
          </a:p>
        </p:txBody>
      </p:sp>
      <p:sp>
        <p:nvSpPr>
          <p:cNvPr id="4" name="Content Placeholder 3">
            <a:extLst>
              <a:ext uri="{FF2B5EF4-FFF2-40B4-BE49-F238E27FC236}">
                <a16:creationId xmlns:a16="http://schemas.microsoft.com/office/drawing/2014/main" id="{93992906-52C0-445A-88BD-B645B7082414}"/>
              </a:ext>
            </a:extLst>
          </p:cNvPr>
          <p:cNvSpPr>
            <a:spLocks noGrp="1"/>
          </p:cNvSpPr>
          <p:nvPr>
            <p:ph sz="half" idx="2"/>
          </p:nvPr>
        </p:nvSpPr>
        <p:spPr>
          <a:xfrm>
            <a:off x="6256020" y="2177456"/>
            <a:ext cx="5097780" cy="3795748"/>
          </a:xfrm>
        </p:spPr>
        <p:txBody>
          <a:bodyPr>
            <a:normAutofit/>
          </a:bodyPr>
          <a:lstStyle/>
          <a:p>
            <a:pPr marL="0" indent="0">
              <a:buNone/>
            </a:pPr>
            <a:r>
              <a:rPr lang="en-GB" sz="1700" dirty="0"/>
              <a:t>1.	Understanding the causes of conflict and conflict resolution</a:t>
            </a:r>
          </a:p>
          <a:p>
            <a:pPr marL="0" indent="0">
              <a:buNone/>
            </a:pPr>
            <a:r>
              <a:rPr lang="en-GB" sz="1700" dirty="0"/>
              <a:t>2.	Routes out of danger and immediate safety and protection</a:t>
            </a:r>
          </a:p>
          <a:p>
            <a:pPr marL="0" indent="0">
              <a:buNone/>
            </a:pPr>
            <a:r>
              <a:rPr lang="en-GB" sz="1700" dirty="0"/>
              <a:t>3.	Arrival and reception</a:t>
            </a:r>
          </a:p>
          <a:p>
            <a:pPr marL="0" indent="0">
              <a:buNone/>
            </a:pPr>
            <a:r>
              <a:rPr lang="en-GB" sz="1700" dirty="0"/>
              <a:t>4.	Advocacy and representation in legal processes</a:t>
            </a:r>
          </a:p>
          <a:p>
            <a:pPr marL="0" indent="0">
              <a:buNone/>
            </a:pPr>
            <a:r>
              <a:rPr lang="en-GB" sz="1700" dirty="0"/>
              <a:t>5.	Media and changing the narrative</a:t>
            </a:r>
          </a:p>
          <a:p>
            <a:pPr marL="0" indent="0">
              <a:buNone/>
            </a:pPr>
            <a:r>
              <a:rPr lang="en-GB" sz="1700" dirty="0"/>
              <a:t>6.	Political advocacy </a:t>
            </a:r>
          </a:p>
          <a:p>
            <a:pPr marL="0" indent="0">
              <a:buNone/>
            </a:pPr>
            <a:r>
              <a:rPr lang="en-GB" sz="1700" dirty="0"/>
              <a:t>7.	Creating new communities</a:t>
            </a:r>
          </a:p>
          <a:p>
            <a:pPr marL="0" indent="0">
              <a:buNone/>
            </a:pPr>
            <a:r>
              <a:rPr lang="en-GB" sz="1700" dirty="0"/>
              <a:t>8.	Faith journeys – ensuring space to be people of faith in exile and the deepening of all our faith</a:t>
            </a:r>
          </a:p>
          <a:p>
            <a:endParaRPr lang="en-GB" sz="1700" dirty="0"/>
          </a:p>
        </p:txBody>
      </p:sp>
    </p:spTree>
    <p:extLst>
      <p:ext uri="{BB962C8B-B14F-4D97-AF65-F5344CB8AC3E}">
        <p14:creationId xmlns:p14="http://schemas.microsoft.com/office/powerpoint/2010/main" val="7133199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sp>
        <p:nvSpPr>
          <p:cNvPr id="5" name="Title 4">
            <a:extLst>
              <a:ext uri="{FF2B5EF4-FFF2-40B4-BE49-F238E27FC236}">
                <a16:creationId xmlns:a16="http://schemas.microsoft.com/office/drawing/2014/main" id="{CBDF502C-14B2-4139-B135-BEA5AC388771}"/>
              </a:ext>
            </a:extLst>
          </p:cNvPr>
          <p:cNvSpPr>
            <a:spLocks noGrp="1"/>
          </p:cNvSpPr>
          <p:nvPr>
            <p:ph type="title"/>
          </p:nvPr>
        </p:nvSpPr>
        <p:spPr>
          <a:xfrm>
            <a:off x="804998" y="798445"/>
            <a:ext cx="4803636" cy="1311664"/>
          </a:xfrm>
        </p:spPr>
        <p:txBody>
          <a:bodyPr>
            <a:normAutofit/>
          </a:bodyPr>
          <a:lstStyle/>
          <a:p>
            <a:r>
              <a:rPr lang="en-GB" sz="2800" b="1" dirty="0">
                <a:solidFill>
                  <a:srgbClr val="000000"/>
                </a:solidFill>
              </a:rPr>
              <a:t>Out of sight not out of mind – understanding the conflict in Tigray</a:t>
            </a:r>
          </a:p>
        </p:txBody>
      </p:sp>
      <p:sp>
        <p:nvSpPr>
          <p:cNvPr id="6" name="Content Placeholder 5">
            <a:extLst>
              <a:ext uri="{FF2B5EF4-FFF2-40B4-BE49-F238E27FC236}">
                <a16:creationId xmlns:a16="http://schemas.microsoft.com/office/drawing/2014/main" id="{BA06EEA5-7256-490C-9A56-7589C6063919}"/>
              </a:ext>
            </a:extLst>
          </p:cNvPr>
          <p:cNvSpPr>
            <a:spLocks noGrp="1"/>
          </p:cNvSpPr>
          <p:nvPr>
            <p:ph idx="1"/>
          </p:nvPr>
        </p:nvSpPr>
        <p:spPr>
          <a:xfrm>
            <a:off x="804997" y="2272143"/>
            <a:ext cx="4706803" cy="3788830"/>
          </a:xfrm>
        </p:spPr>
        <p:txBody>
          <a:bodyPr anchor="ctr">
            <a:normAutofit/>
          </a:bodyPr>
          <a:lstStyle/>
          <a:p>
            <a:pPr marL="0" indent="0">
              <a:buNone/>
            </a:pPr>
            <a:r>
              <a:rPr lang="en-GB" sz="2000" dirty="0">
                <a:solidFill>
                  <a:srgbClr val="000000"/>
                </a:solidFill>
              </a:rPr>
              <a:t>Union Chapel Webinar</a:t>
            </a:r>
          </a:p>
          <a:p>
            <a:pPr marL="0" indent="0">
              <a:buNone/>
            </a:pPr>
            <a:r>
              <a:rPr lang="en-GB" sz="2000" dirty="0">
                <a:solidFill>
                  <a:srgbClr val="000000"/>
                </a:solidFill>
              </a:rPr>
              <a:t>Wednesday May 5</a:t>
            </a:r>
            <a:r>
              <a:rPr lang="en-GB" sz="2000" baseline="30000" dirty="0">
                <a:solidFill>
                  <a:srgbClr val="000000"/>
                </a:solidFill>
              </a:rPr>
              <a:t>th</a:t>
            </a:r>
            <a:r>
              <a:rPr lang="en-GB" sz="2000" dirty="0">
                <a:solidFill>
                  <a:srgbClr val="000000"/>
                </a:solidFill>
              </a:rPr>
              <a:t> at 7.00</a:t>
            </a:r>
          </a:p>
          <a:p>
            <a:pPr marL="0" indent="0">
              <a:buNone/>
            </a:pPr>
            <a:endParaRPr lang="en-GB" sz="2000" dirty="0">
              <a:solidFill>
                <a:srgbClr val="000000"/>
              </a:solidFill>
            </a:endParaRPr>
          </a:p>
          <a:p>
            <a:r>
              <a:rPr lang="en-GB" sz="2000" dirty="0">
                <a:solidFill>
                  <a:srgbClr val="000000"/>
                </a:solidFill>
              </a:rPr>
              <a:t>Martin </a:t>
            </a:r>
            <a:r>
              <a:rPr lang="en-GB" sz="2000" dirty="0" err="1">
                <a:solidFill>
                  <a:srgbClr val="000000"/>
                </a:solidFill>
              </a:rPr>
              <a:t>Plaut</a:t>
            </a:r>
            <a:endParaRPr lang="en-GB" sz="2000" dirty="0">
              <a:solidFill>
                <a:srgbClr val="000000"/>
              </a:solidFill>
            </a:endParaRPr>
          </a:p>
          <a:p>
            <a:r>
              <a:rPr lang="en-GB" sz="2000" dirty="0">
                <a:solidFill>
                  <a:srgbClr val="000000"/>
                </a:solidFill>
              </a:rPr>
              <a:t>Dr </a:t>
            </a:r>
            <a:r>
              <a:rPr lang="en-GB" sz="2000" dirty="0" err="1">
                <a:solidFill>
                  <a:srgbClr val="000000"/>
                </a:solidFill>
              </a:rPr>
              <a:t>Berhanu</a:t>
            </a:r>
            <a:r>
              <a:rPr lang="en-GB" sz="2000" dirty="0">
                <a:solidFill>
                  <a:srgbClr val="000000"/>
                </a:solidFill>
              </a:rPr>
              <a:t> </a:t>
            </a:r>
            <a:r>
              <a:rPr lang="en-GB" sz="2000" dirty="0" err="1">
                <a:solidFill>
                  <a:srgbClr val="000000"/>
                </a:solidFill>
              </a:rPr>
              <a:t>Kassayie</a:t>
            </a:r>
            <a:r>
              <a:rPr lang="en-GB" sz="2000" dirty="0">
                <a:solidFill>
                  <a:srgbClr val="000000"/>
                </a:solidFill>
              </a:rPr>
              <a:t> </a:t>
            </a:r>
          </a:p>
          <a:p>
            <a:r>
              <a:rPr lang="en-GB" sz="2000" dirty="0" err="1">
                <a:solidFill>
                  <a:srgbClr val="000000"/>
                </a:solidFill>
              </a:rPr>
              <a:t>Mebrat</a:t>
            </a:r>
            <a:r>
              <a:rPr lang="en-GB" sz="2000" dirty="0">
                <a:solidFill>
                  <a:srgbClr val="000000"/>
                </a:solidFill>
              </a:rPr>
              <a:t> </a:t>
            </a:r>
            <a:r>
              <a:rPr lang="en-GB" sz="2000" dirty="0" err="1">
                <a:solidFill>
                  <a:srgbClr val="000000"/>
                </a:solidFill>
              </a:rPr>
              <a:t>Deres</a:t>
            </a:r>
            <a:endParaRPr lang="en-GB" sz="2000" dirty="0">
              <a:solidFill>
                <a:srgbClr val="000000"/>
              </a:solidFill>
            </a:endParaRPr>
          </a:p>
          <a:p>
            <a:r>
              <a:rPr lang="en-GB" sz="2000" dirty="0">
                <a:solidFill>
                  <a:srgbClr val="000000"/>
                </a:solidFill>
              </a:rPr>
              <a:t>Dr Moses </a:t>
            </a:r>
            <a:r>
              <a:rPr lang="en-GB" sz="2000" dirty="0" err="1">
                <a:solidFill>
                  <a:srgbClr val="000000"/>
                </a:solidFill>
              </a:rPr>
              <a:t>Waldeselassie</a:t>
            </a:r>
            <a:r>
              <a:rPr lang="en-GB" sz="2000" dirty="0">
                <a:solidFill>
                  <a:srgbClr val="000000"/>
                </a:solidFill>
              </a:rPr>
              <a:t> </a:t>
            </a:r>
          </a:p>
        </p:txBody>
      </p:sp>
    </p:spTree>
    <p:extLst>
      <p:ext uri="{BB962C8B-B14F-4D97-AF65-F5344CB8AC3E}">
        <p14:creationId xmlns:p14="http://schemas.microsoft.com/office/powerpoint/2010/main" val="39331624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849</TotalTime>
  <Words>564</Words>
  <Application>Microsoft Macintosh PowerPoint</Application>
  <PresentationFormat>Widescreen</PresentationFormat>
  <Paragraphs>106</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Rockwell</vt:lpstr>
      <vt:lpstr>Office Theme</vt:lpstr>
      <vt:lpstr>A welcoming environment</vt:lpstr>
      <vt:lpstr>A welcoming environment</vt:lpstr>
      <vt:lpstr>Defining asylum</vt:lpstr>
      <vt:lpstr>Key actors in the asylum space</vt:lpstr>
      <vt:lpstr>State actors</vt:lpstr>
      <vt:lpstr>Inter-state actors</vt:lpstr>
      <vt:lpstr>Economic Interests</vt:lpstr>
      <vt:lpstr>Civil Society</vt:lpstr>
      <vt:lpstr>People who claim their asylum rights</vt:lpstr>
      <vt:lpstr>Christians within a movement for change</vt:lpstr>
      <vt:lpstr>Historical</vt:lpstr>
      <vt:lpstr>Political</vt:lpstr>
      <vt:lpstr>Economic </vt:lpstr>
      <vt:lpstr>Social protection - pathways to independence</vt:lpstr>
      <vt:lpstr>Faith and culture</vt:lpstr>
      <vt:lpstr>Questions</vt:lpstr>
      <vt:lpstr>Out of sight not out of mind – understanding the conflict in Tigray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Vaughan</dc:creator>
  <cp:lastModifiedBy>Dave Chadwick</cp:lastModifiedBy>
  <cp:revision>29</cp:revision>
  <dcterms:created xsi:type="dcterms:W3CDTF">2021-04-27T10:19:49Z</dcterms:created>
  <dcterms:modified xsi:type="dcterms:W3CDTF">2021-05-10T17:08:52Z</dcterms:modified>
</cp:coreProperties>
</file>