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6"/>
  </p:notesMasterIdLst>
  <p:sldIdLst>
    <p:sldId id="351" r:id="rId2"/>
    <p:sldId id="258" r:id="rId3"/>
    <p:sldId id="337" r:id="rId4"/>
    <p:sldId id="341" r:id="rId5"/>
    <p:sldId id="343" r:id="rId6"/>
    <p:sldId id="342" r:id="rId7"/>
    <p:sldId id="345" r:id="rId8"/>
    <p:sldId id="344" r:id="rId9"/>
    <p:sldId id="346" r:id="rId10"/>
    <p:sldId id="347" r:id="rId11"/>
    <p:sldId id="348" r:id="rId12"/>
    <p:sldId id="349" r:id="rId13"/>
    <p:sldId id="350" r:id="rId14"/>
    <p:sldId id="33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84"/>
    <p:restoredTop sz="94646"/>
  </p:normalViewPr>
  <p:slideViewPr>
    <p:cSldViewPr snapToGrid="0" snapToObjects="1">
      <p:cViewPr varScale="1">
        <p:scale>
          <a:sx n="86" d="100"/>
          <a:sy n="86" d="100"/>
        </p:scale>
        <p:origin x="24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AA952-BD3B-8145-BE4F-8D55209E5C8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8AF22-0BE0-A840-96EF-FC8D0EEC6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65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9B1C1-8C49-B146-BEB7-863711FF91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9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8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7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3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8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8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1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5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21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8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CFCE2-D944-414F-8418-04F3A677A7EB}" type="datetimeFigureOut">
              <a:rPr lang="en-US" smtClean="0"/>
              <a:t>10/14/16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950C3-4B34-EC42-B322-CE2DBF92A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3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g"/><Relationship Id="rId12" Type="http://schemas.openxmlformats.org/officeDocument/2006/relationships/image" Target="../media/image11.jpg"/><Relationship Id="rId13" Type="http://schemas.openxmlformats.org/officeDocument/2006/relationships/image" Target="../media/image12.jpg"/><Relationship Id="rId14" Type="http://schemas.openxmlformats.org/officeDocument/2006/relationships/image" Target="../media/image13.jpg"/><Relationship Id="rId15" Type="http://schemas.openxmlformats.org/officeDocument/2006/relationships/image" Target="../media/image14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Relationship Id="rId10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725" y="1996986"/>
            <a:ext cx="7717583" cy="500449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ourier" charset="0"/>
                <a:ea typeface="Courier" charset="0"/>
                <a:cs typeface="Courier" charset="0"/>
              </a:rPr>
              <a:t>Crossing Barriers</a:t>
            </a:r>
            <a:endParaRPr lang="en-US" sz="28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6974" y="4836153"/>
            <a:ext cx="6332323" cy="271016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Courier" charset="0"/>
                <a:ea typeface="Courier" charset="0"/>
                <a:cs typeface="Courier" charset="0"/>
              </a:rPr>
              <a:t>Week of Prayer for Christian Unity 2017</a:t>
            </a:r>
            <a:endParaRPr lang="en-US" sz="2000" dirty="0">
              <a:latin typeface="Courier" charset="0"/>
              <a:ea typeface="Courier" charset="0"/>
              <a:cs typeface="Courier" charset="0"/>
            </a:endParaRPr>
          </a:p>
        </p:txBody>
      </p:sp>
      <p:pic>
        <p:nvPicPr>
          <p:cNvPr id="4" name="Picture 3" title="Tank trap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6" r="34687" b="-1"/>
          <a:stretch/>
        </p:blipFill>
        <p:spPr>
          <a:xfrm>
            <a:off x="5164221" y="2675280"/>
            <a:ext cx="1756594" cy="1670805"/>
          </a:xfrm>
          <a:prstGeom prst="rect">
            <a:avLst/>
          </a:prstGeom>
        </p:spPr>
      </p:pic>
      <p:pic>
        <p:nvPicPr>
          <p:cNvPr id="5" name="Picture 8" descr="CTBI rgb white bord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451" y="4444510"/>
            <a:ext cx="1115713" cy="66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063310" y="5205593"/>
            <a:ext cx="9199418" cy="55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2800" b="1" dirty="0" err="1">
                <a:latin typeface="Courier" charset="0"/>
                <a:ea typeface="Courier" charset="0"/>
                <a:cs typeface="Courier" charset="0"/>
              </a:rPr>
              <a:t>Yr</a:t>
            </a:r>
            <a:r>
              <a:rPr lang="en-GB" altLang="en-US" sz="2800" b="1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GB" altLang="en-US" sz="2800" b="1" dirty="0" err="1">
                <a:latin typeface="Courier" charset="0"/>
                <a:ea typeface="Courier" charset="0"/>
                <a:cs typeface="Courier" charset="0"/>
              </a:rPr>
              <a:t>Wythnos</a:t>
            </a:r>
            <a:r>
              <a:rPr lang="en-GB" altLang="en-US" sz="2800" b="1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GB" altLang="en-US" sz="2800" b="1" dirty="0" err="1">
                <a:latin typeface="Courier" charset="0"/>
                <a:ea typeface="Courier" charset="0"/>
                <a:cs typeface="Courier" charset="0"/>
              </a:rPr>
              <a:t>Weddi</a:t>
            </a:r>
            <a:r>
              <a:rPr lang="en-GB" altLang="en-US" sz="2800" b="1" dirty="0">
                <a:latin typeface="Courier" charset="0"/>
                <a:ea typeface="Courier" charset="0"/>
                <a:cs typeface="Courier" charset="0"/>
              </a:rPr>
              <a:t> am </a:t>
            </a:r>
            <a:r>
              <a:rPr lang="en-GB" altLang="en-US" sz="2800" b="1" dirty="0" err="1">
                <a:latin typeface="Courier" charset="0"/>
                <a:ea typeface="Courier" charset="0"/>
                <a:cs typeface="Courier" charset="0"/>
              </a:rPr>
              <a:t>Undeb</a:t>
            </a:r>
            <a:r>
              <a:rPr lang="en-GB" altLang="en-US" sz="2800" b="1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GB" altLang="en-US" sz="2800" b="1" dirty="0" err="1">
                <a:latin typeface="Courier" charset="0"/>
                <a:ea typeface="Courier" charset="0"/>
                <a:cs typeface="Courier" charset="0"/>
              </a:rPr>
              <a:t>Cristnogol</a:t>
            </a:r>
            <a:r>
              <a:rPr lang="en-GB" altLang="en-US" sz="2800" b="1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GB" altLang="en-US" sz="2800" b="1" dirty="0" smtClean="0">
                <a:latin typeface="Courier" charset="0"/>
                <a:ea typeface="Courier" charset="0"/>
                <a:cs typeface="Courier" charset="0"/>
              </a:rPr>
              <a:t>2017</a:t>
            </a:r>
            <a:endParaRPr lang="en-GB" altLang="en-US" sz="2800" b="1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63310" y="1164734"/>
            <a:ext cx="7837998" cy="8322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200" dirty="0" err="1" smtClean="0">
                <a:latin typeface="Courier" charset="0"/>
                <a:ea typeface="Courier" charset="0"/>
                <a:cs typeface="Courier" charset="0"/>
              </a:rPr>
              <a:t>Croesi</a:t>
            </a:r>
            <a:r>
              <a:rPr lang="en-US" sz="6200" dirty="0" smtClean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6200" dirty="0" err="1" smtClean="0">
                <a:latin typeface="Courier" charset="0"/>
                <a:ea typeface="Courier" charset="0"/>
                <a:cs typeface="Courier" charset="0"/>
              </a:rPr>
              <a:t>Muriau</a:t>
            </a:r>
            <a:r>
              <a:rPr lang="en-US" sz="2800" dirty="0" smtClean="0">
                <a:latin typeface="Courier" charset="0"/>
                <a:ea typeface="Courier" charset="0"/>
                <a:cs typeface="Courier" charset="0"/>
              </a:rPr>
              <a:t> </a:t>
            </a:r>
            <a:endParaRPr lang="en-US" sz="2800" dirty="0"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36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1" y="0"/>
            <a:ext cx="10319030" cy="6852478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445529" y="5853498"/>
            <a:ext cx="3676369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Mae’r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newydd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yma</a:t>
            </a:r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7427231" y="186472"/>
            <a:ext cx="2807720" cy="42312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Brandenburg Gate today</a:t>
            </a:r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865879" y="186472"/>
            <a:ext cx="2975943" cy="42312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Porth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Brandenburg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heddiw</a:t>
            </a:r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632705" y="5857326"/>
            <a:ext cx="518992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Everything has become new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63713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1" y="5522"/>
            <a:ext cx="10319030" cy="6852478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417076" y="1530990"/>
            <a:ext cx="534948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Duw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hwn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sydd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wedi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ein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cymodi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ag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ef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hun</a:t>
            </a:r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7532877" y="5894135"/>
            <a:ext cx="3524448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Chapel of Reconciliation</a:t>
            </a:r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, Berlin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17076" y="2238026"/>
            <a:ext cx="534948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God reconciled us to himself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532877" y="5294354"/>
            <a:ext cx="3524448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Capel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Cymod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Berlin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36518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0"/>
            <a:ext cx="10339350" cy="6865972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051691" y="293852"/>
            <a:ext cx="597940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Y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gweinidogaethau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cymodi</a:t>
            </a:r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603063" y="5794792"/>
            <a:ext cx="1821097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Berlin Wall art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051691" y="1057603"/>
            <a:ext cx="597940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The ministries of reconciliation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622972" y="5187380"/>
            <a:ext cx="1821097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Celf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Mur Berlin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1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05" y="0"/>
            <a:ext cx="10327345" cy="6858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598676" y="5956816"/>
            <a:ext cx="4016067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‘Reconciled to God’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272969" y="347700"/>
            <a:ext cx="4372469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Cadeirlan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Berlin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ystod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Gŵyl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y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Goleuni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041040" y="347700"/>
            <a:ext cx="4817108" cy="46376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Berlin Cathedral during the Festival of Light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436798" y="5958760"/>
            <a:ext cx="4604242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‘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Wedi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ein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cymodi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â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Duw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’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93499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TBI rgb white bor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131" y="5086181"/>
            <a:ext cx="2029091" cy="120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07895" y="226451"/>
            <a:ext cx="6208789" cy="59790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Clodrestr</a:t>
            </a:r>
            <a:r>
              <a:rPr lang="en-GB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Ffotograffau</a:t>
            </a:r>
            <a:r>
              <a:rPr lang="en-GB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/ Photo </a:t>
            </a:r>
            <a:r>
              <a:rPr lang="en-GB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credits</a:t>
            </a:r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18876" y="2286564"/>
            <a:ext cx="906464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dirty="0">
                <a:solidFill>
                  <a:schemeClr val="bg1"/>
                </a:solidFill>
              </a:rPr>
              <a:t>Jeff </a:t>
            </a:r>
            <a:r>
              <a:rPr lang="en-US" sz="1100" dirty="0" err="1" smtClean="0">
                <a:solidFill>
                  <a:schemeClr val="bg1"/>
                </a:solidFill>
              </a:rPr>
              <a:t>Keyzer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8" y="951789"/>
            <a:ext cx="1528233" cy="1146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4" r="34687" b="-15502"/>
          <a:stretch/>
        </p:blipFill>
        <p:spPr>
          <a:xfrm>
            <a:off x="2430978" y="951789"/>
            <a:ext cx="1528233" cy="1361523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696244" y="2281081"/>
            <a:ext cx="997700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sz="1100" dirty="0" smtClean="0">
                <a:solidFill>
                  <a:schemeClr val="bg1"/>
                </a:solidFill>
              </a:rPr>
              <a:t>US </a:t>
            </a:r>
            <a:r>
              <a:rPr lang="en-GB" sz="1100" dirty="0" err="1" smtClean="0">
                <a:solidFill>
                  <a:schemeClr val="bg1"/>
                </a:solidFill>
              </a:rPr>
              <a:t>Govt</a:t>
            </a:r>
            <a:r>
              <a:rPr lang="en-GB" sz="1100" dirty="0" smtClean="0">
                <a:solidFill>
                  <a:schemeClr val="bg1"/>
                </a:solidFill>
              </a:rPr>
              <a:t> work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90"/>
          <a:stretch/>
        </p:blipFill>
        <p:spPr>
          <a:xfrm>
            <a:off x="4239458" y="951788"/>
            <a:ext cx="1543213" cy="1146175"/>
          </a:xfrm>
          <a:prstGeom prst="rect">
            <a:avLst/>
          </a:prstGeom>
        </p:spPr>
      </p:pic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512214" y="2270549"/>
            <a:ext cx="997700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sz="1100" dirty="0">
                <a:solidFill>
                  <a:schemeClr val="bg1"/>
                </a:solidFill>
              </a:rPr>
              <a:t>Rory </a:t>
            </a:r>
            <a:r>
              <a:rPr lang="en-GB" sz="1100" dirty="0" err="1">
                <a:solidFill>
                  <a:schemeClr val="bg1"/>
                </a:solidFill>
              </a:rPr>
              <a:t>Finneren</a:t>
            </a:r>
            <a:r>
              <a:rPr lang="en-GB" sz="1100" dirty="0">
                <a:solidFill>
                  <a:schemeClr val="bg1"/>
                </a:solidFill>
              </a:rPr>
              <a:t> </a:t>
            </a:r>
            <a:endParaRPr lang="en-GB" alt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02"/>
          <a:stretch/>
        </p:blipFill>
        <p:spPr>
          <a:xfrm>
            <a:off x="6062918" y="951787"/>
            <a:ext cx="1543213" cy="1146175"/>
          </a:xfrm>
          <a:prstGeom prst="rect">
            <a:avLst/>
          </a:prstGeom>
        </p:spPr>
      </p:pic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442484" y="2278908"/>
            <a:ext cx="907562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sz="1100">
                <a:solidFill>
                  <a:schemeClr val="bg1"/>
                </a:solidFill>
              </a:rPr>
              <a:t>jchapiewsky</a:t>
            </a:r>
            <a:r>
              <a:rPr lang="en-GB" sz="1100" dirty="0">
                <a:solidFill>
                  <a:schemeClr val="bg1"/>
                </a:solidFill>
              </a:rPr>
              <a:t> </a:t>
            </a:r>
            <a:endParaRPr lang="en-GB" alt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44"/>
          <a:stretch/>
        </p:blipFill>
        <p:spPr>
          <a:xfrm>
            <a:off x="600235" y="2998069"/>
            <a:ext cx="1543746" cy="1164205"/>
          </a:xfrm>
          <a:prstGeom prst="rect">
            <a:avLst/>
          </a:prstGeom>
        </p:spPr>
      </p:pic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974206" y="4255215"/>
            <a:ext cx="824815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>
                <a:solidFill>
                  <a:schemeClr val="bg1"/>
                </a:solidFill>
              </a:rPr>
              <a:t>Tanya Hart</a:t>
            </a:r>
            <a:endParaRPr lang="en-GB" alt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2"/>
          <a:stretch/>
        </p:blipFill>
        <p:spPr>
          <a:xfrm>
            <a:off x="2430978" y="2998069"/>
            <a:ext cx="1550496" cy="1171785"/>
          </a:xfrm>
          <a:prstGeom prst="rect">
            <a:avLst/>
          </a:prstGeom>
        </p:spPr>
      </p:pic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048794" y="4268278"/>
            <a:ext cx="485389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smtClean="0">
                <a:solidFill>
                  <a:schemeClr val="bg1"/>
                </a:solidFill>
              </a:rPr>
              <a:t>CTBI</a:t>
            </a:r>
            <a:endParaRPr lang="en-GB" alt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0"/>
          <a:stretch/>
        </p:blipFill>
        <p:spPr>
          <a:xfrm>
            <a:off x="4239458" y="2998068"/>
            <a:ext cx="1550496" cy="1164205"/>
          </a:xfrm>
          <a:prstGeom prst="rect">
            <a:avLst/>
          </a:prstGeom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4363789" y="4268278"/>
            <a:ext cx="1294549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dirty="0" err="1">
                <a:solidFill>
                  <a:schemeClr val="bg1"/>
                </a:solidFill>
              </a:rPr>
              <a:t>Raphaël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Thiémard</a:t>
            </a:r>
            <a:endParaRPr lang="en-GB" alt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5"/>
          <a:stretch/>
        </p:blipFill>
        <p:spPr>
          <a:xfrm>
            <a:off x="6065670" y="2987536"/>
            <a:ext cx="1550496" cy="1182318"/>
          </a:xfrm>
          <a:prstGeom prst="rect">
            <a:avLst/>
          </a:prstGeom>
        </p:spPr>
      </p:pic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591829" y="4268278"/>
            <a:ext cx="485389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smtClean="0">
                <a:solidFill>
                  <a:schemeClr val="bg1"/>
                </a:solidFill>
              </a:rPr>
              <a:t>CTBI</a:t>
            </a:r>
            <a:endParaRPr lang="en-GB" alt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18"/>
          <a:stretch/>
        </p:blipFill>
        <p:spPr>
          <a:xfrm>
            <a:off x="7903163" y="2979177"/>
            <a:ext cx="1553247" cy="1183096"/>
          </a:xfrm>
          <a:prstGeom prst="rect">
            <a:avLst/>
          </a:prstGeom>
        </p:spPr>
      </p:pic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8463335" y="4255215"/>
            <a:ext cx="662758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>
                <a:solidFill>
                  <a:schemeClr val="bg1"/>
                </a:solidFill>
              </a:rPr>
              <a:t>winnern</a:t>
            </a:r>
            <a:endParaRPr lang="en-GB" alt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09"/>
          <a:stretch/>
        </p:blipFill>
        <p:spPr>
          <a:xfrm>
            <a:off x="7886378" y="951787"/>
            <a:ext cx="1553247" cy="1189797"/>
          </a:xfrm>
          <a:prstGeom prst="rect">
            <a:avLst/>
          </a:prstGeom>
        </p:spPr>
      </p:pic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8331894" y="2252084"/>
            <a:ext cx="824815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dirty="0">
                <a:solidFill>
                  <a:schemeClr val="bg1"/>
                </a:solidFill>
              </a:rPr>
              <a:t>Sue Ream</a:t>
            </a:r>
            <a:endParaRPr lang="en-GB" alt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50"/>
          <a:stretch/>
        </p:blipFill>
        <p:spPr>
          <a:xfrm>
            <a:off x="622498" y="4904904"/>
            <a:ext cx="1543746" cy="1153793"/>
          </a:xfrm>
          <a:prstGeom prst="rect">
            <a:avLst/>
          </a:prstGeom>
        </p:spPr>
      </p:pic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811789" y="6244463"/>
            <a:ext cx="1332192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 dirty="0">
                <a:solidFill>
                  <a:schemeClr val="bg1"/>
                </a:solidFill>
              </a:rPr>
              <a:t>Stacey </a:t>
            </a:r>
            <a:r>
              <a:rPr lang="en-US" sz="1100" dirty="0" err="1">
                <a:solidFill>
                  <a:schemeClr val="bg1"/>
                </a:solidFill>
              </a:rPr>
              <a:t>MacNaught</a:t>
            </a:r>
            <a:endParaRPr lang="en-GB" alt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38"/>
          <a:stretch/>
        </p:blipFill>
        <p:spPr>
          <a:xfrm>
            <a:off x="2430978" y="4904904"/>
            <a:ext cx="1543746" cy="1200944"/>
          </a:xfrm>
          <a:prstGeom prst="rect">
            <a:avLst/>
          </a:prstGeom>
        </p:spPr>
      </p:pic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2788895" y="6250653"/>
            <a:ext cx="1005185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>
                <a:solidFill>
                  <a:schemeClr val="bg1"/>
                </a:solidFill>
              </a:rPr>
              <a:t>Janet Swisher</a:t>
            </a:r>
            <a:endParaRPr lang="en-GB" alt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35"/>
          <a:stretch/>
        </p:blipFill>
        <p:spPr>
          <a:xfrm>
            <a:off x="4239458" y="4904904"/>
            <a:ext cx="1550496" cy="1206142"/>
          </a:xfrm>
          <a:prstGeom prst="rect">
            <a:avLst/>
          </a:prstGeom>
        </p:spPr>
      </p:pic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4512214" y="6244463"/>
            <a:ext cx="1005185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>
                <a:solidFill>
                  <a:schemeClr val="bg1"/>
                </a:solidFill>
              </a:rPr>
              <a:t>Steve Wilson</a:t>
            </a:r>
            <a:endParaRPr lang="en-GB" altLang="en-US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69"/>
          <a:stretch/>
        </p:blipFill>
        <p:spPr>
          <a:xfrm>
            <a:off x="6065670" y="4899930"/>
            <a:ext cx="1550496" cy="1210891"/>
          </a:xfrm>
          <a:prstGeom prst="rect">
            <a:avLst/>
          </a:prstGeom>
        </p:spPr>
      </p:pic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6367870" y="6244463"/>
            <a:ext cx="1005185" cy="30928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US" sz="1100">
                <a:solidFill>
                  <a:schemeClr val="bg1"/>
                </a:solidFill>
              </a:rPr>
              <a:t>marcus.liefeld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1418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65" y="323055"/>
            <a:ext cx="9278470" cy="6161482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355841" y="5811916"/>
            <a:ext cx="3251200" cy="50760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Berlin Wall </a:t>
            </a:r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and watch tower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7355841" y="5139295"/>
            <a:ext cx="3251200" cy="50760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Mur Berlin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a’r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tŵr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gwylio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2056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97" y="356232"/>
            <a:ext cx="9264409" cy="6152144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213451" y="796072"/>
            <a:ext cx="2268137" cy="48408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Rheolfa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Charlie</a:t>
            </a:r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213451" y="1477956"/>
            <a:ext cx="2268137" cy="48408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Checkpoint Charlie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33767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99" y="240146"/>
            <a:ext cx="9641719" cy="6402702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483359" y="494824"/>
            <a:ext cx="4107971" cy="704056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Bu un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farw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dros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bawb</a:t>
            </a:r>
            <a:endParaRPr lang="en-GB" altLang="en-US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887543" y="5754152"/>
            <a:ext cx="1841417" cy="52472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Berlin Wall art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83360" y="1453558"/>
            <a:ext cx="4107970" cy="704056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One has died for all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887542" y="5127820"/>
            <a:ext cx="1841417" cy="52472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Celf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Mur Berlin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96366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89" y="220463"/>
            <a:ext cx="9671358" cy="6422383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988215" y="5813334"/>
            <a:ext cx="7160126" cy="622776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Live no longer </a:t>
            </a:r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for themselves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988214" y="4983822"/>
            <a:ext cx="7160127" cy="622776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Peidio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â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byw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iddynt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eu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hunain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mwyach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456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822" y="654528"/>
            <a:ext cx="8477956" cy="5629891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635366" y="864967"/>
            <a:ext cx="2445712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Cwymp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Mur Berlin</a:t>
            </a:r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635366" y="1518854"/>
            <a:ext cx="2445712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Fall of the Berlin Wall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3911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8" y="195498"/>
            <a:ext cx="9722225" cy="6456163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53639" y="392626"/>
            <a:ext cx="8277552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Nid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ydym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ystyried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neb o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safbwynt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dynol</a:t>
            </a:r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53639" y="5917698"/>
            <a:ext cx="8277552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We regard no one from a human point of view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3560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4" y="208794"/>
            <a:ext cx="9708777" cy="6447232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826583" y="5846128"/>
            <a:ext cx="1963337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Berlin Wall art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826582" y="5257954"/>
            <a:ext cx="1963337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Celf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Mur Berlin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36723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F2E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024" y="177638"/>
            <a:ext cx="9722223" cy="6456162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566978" y="5074996"/>
            <a:ext cx="355965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Aeth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hen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heibio</a:t>
            </a:r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566978" y="336802"/>
            <a:ext cx="4766868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Porth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Brandenburg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adeg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cwymp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Mur Berlin</a:t>
            </a:r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808182" y="5854398"/>
            <a:ext cx="578286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Everything old has passed away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24182" y="939414"/>
            <a:ext cx="4766868" cy="4434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Brandenburg Gate during fall of Berlin Wall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125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</TotalTime>
  <Words>223</Words>
  <Application>Microsoft Macintosh PowerPoint</Application>
  <PresentationFormat>Widescreen</PresentationFormat>
  <Paragraphs>56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Calibri Light</vt:lpstr>
      <vt:lpstr>Courier</vt:lpstr>
      <vt:lpstr>Times New Roman</vt:lpstr>
      <vt:lpstr>Arial</vt:lpstr>
      <vt:lpstr>Office Theme</vt:lpstr>
      <vt:lpstr>Crossing Barriers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Chadwick</dc:creator>
  <cp:lastModifiedBy>Dave Chadwick</cp:lastModifiedBy>
  <cp:revision>97</cp:revision>
  <dcterms:created xsi:type="dcterms:W3CDTF">2016-09-29T14:50:40Z</dcterms:created>
  <dcterms:modified xsi:type="dcterms:W3CDTF">2016-10-14T13:57:46Z</dcterms:modified>
</cp:coreProperties>
</file>