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1"/>
  </p:sldMasterIdLst>
  <p:notesMasterIdLst>
    <p:notesMasterId r:id="rId73"/>
  </p:notesMasterIdLst>
  <p:handoutMasterIdLst>
    <p:handoutMasterId r:id="rId74"/>
  </p:handoutMasterIdLst>
  <p:sldIdLst>
    <p:sldId id="436" r:id="rId2"/>
    <p:sldId id="344" r:id="rId3"/>
    <p:sldId id="437" r:id="rId4"/>
    <p:sldId id="507" r:id="rId5"/>
    <p:sldId id="575" r:id="rId6"/>
    <p:sldId id="576" r:id="rId7"/>
    <p:sldId id="508" r:id="rId8"/>
    <p:sldId id="347" r:id="rId9"/>
    <p:sldId id="509" r:id="rId10"/>
    <p:sldId id="510" r:id="rId11"/>
    <p:sldId id="511" r:id="rId12"/>
    <p:sldId id="512" r:id="rId13"/>
    <p:sldId id="513" r:id="rId14"/>
    <p:sldId id="514" r:id="rId15"/>
    <p:sldId id="515" r:id="rId16"/>
    <p:sldId id="516" r:id="rId17"/>
    <p:sldId id="517" r:id="rId18"/>
    <p:sldId id="518" r:id="rId19"/>
    <p:sldId id="519" r:id="rId20"/>
    <p:sldId id="522" r:id="rId21"/>
    <p:sldId id="521" r:id="rId22"/>
    <p:sldId id="520" r:id="rId23"/>
    <p:sldId id="523" r:id="rId24"/>
    <p:sldId id="524" r:id="rId25"/>
    <p:sldId id="525" r:id="rId26"/>
    <p:sldId id="526" r:id="rId27"/>
    <p:sldId id="532" r:id="rId28"/>
    <p:sldId id="528" r:id="rId29"/>
    <p:sldId id="529" r:id="rId30"/>
    <p:sldId id="530" r:id="rId31"/>
    <p:sldId id="531" r:id="rId32"/>
    <p:sldId id="527" r:id="rId33"/>
    <p:sldId id="533" r:id="rId34"/>
    <p:sldId id="534" r:id="rId35"/>
    <p:sldId id="535" r:id="rId36"/>
    <p:sldId id="536" r:id="rId37"/>
    <p:sldId id="538" r:id="rId38"/>
    <p:sldId id="539" r:id="rId39"/>
    <p:sldId id="540" r:id="rId40"/>
    <p:sldId id="541" r:id="rId41"/>
    <p:sldId id="542" r:id="rId42"/>
    <p:sldId id="543" r:id="rId43"/>
    <p:sldId id="544" r:id="rId44"/>
    <p:sldId id="545" r:id="rId45"/>
    <p:sldId id="546" r:id="rId46"/>
    <p:sldId id="547" r:id="rId47"/>
    <p:sldId id="548" r:id="rId48"/>
    <p:sldId id="549" r:id="rId49"/>
    <p:sldId id="550" r:id="rId50"/>
    <p:sldId id="551" r:id="rId51"/>
    <p:sldId id="552" r:id="rId52"/>
    <p:sldId id="553" r:id="rId53"/>
    <p:sldId id="554" r:id="rId54"/>
    <p:sldId id="555" r:id="rId55"/>
    <p:sldId id="556" r:id="rId56"/>
    <p:sldId id="557" r:id="rId57"/>
    <p:sldId id="558" r:id="rId58"/>
    <p:sldId id="560" r:id="rId59"/>
    <p:sldId id="562" r:id="rId60"/>
    <p:sldId id="566" r:id="rId61"/>
    <p:sldId id="563" r:id="rId62"/>
    <p:sldId id="564" r:id="rId63"/>
    <p:sldId id="565" r:id="rId64"/>
    <p:sldId id="567" r:id="rId65"/>
    <p:sldId id="568" r:id="rId66"/>
    <p:sldId id="569" r:id="rId67"/>
    <p:sldId id="570" r:id="rId68"/>
    <p:sldId id="571" r:id="rId69"/>
    <p:sldId id="572" r:id="rId70"/>
    <p:sldId id="573" r:id="rId71"/>
    <p:sldId id="574" r:id="rId72"/>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B00"/>
    <a:srgbClr val="602E72"/>
    <a:srgbClr val="FFFF00"/>
    <a:srgbClr val="D1B987"/>
    <a:srgbClr val="996633"/>
    <a:srgbClr val="FFFF99"/>
    <a:srgbClr val="FF0000"/>
    <a:srgbClr val="66330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70" autoAdjust="0"/>
  </p:normalViewPr>
  <p:slideViewPr>
    <p:cSldViewPr>
      <p:cViewPr varScale="1">
        <p:scale>
          <a:sx n="107" d="100"/>
          <a:sy n="107" d="100"/>
        </p:scale>
        <p:origin x="108" y="3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836"/>
    </p:cViewPr>
  </p:sorterViewPr>
  <p:notesViewPr>
    <p:cSldViewPr>
      <p:cViewPr varScale="1">
        <p:scale>
          <a:sx n="80" d="100"/>
          <a:sy n="80" d="100"/>
        </p:scale>
        <p:origin x="209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12800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5"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B381B78-33B1-466E-AB81-110122F5351B}" type="slidenum">
              <a:rPr lang="en-GB" altLang="en-US"/>
              <a:pPr/>
              <a:t>‹#›</a:t>
            </a:fld>
            <a:endParaRPr lang="en-GB" altLang="en-US"/>
          </a:p>
        </p:txBody>
      </p:sp>
    </p:spTree>
    <p:extLst>
      <p:ext uri="{BB962C8B-B14F-4D97-AF65-F5344CB8AC3E}">
        <p14:creationId xmlns:p14="http://schemas.microsoft.com/office/powerpoint/2010/main" val="2605575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4FE9588-5B15-4FD3-8842-358BD2DC725A}" type="datetimeFigureOut">
              <a:rPr lang="en-GB" smtClean="0"/>
              <a:t>13/10/2015</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9E9026A-0525-41CA-85A3-5CEE3EA83C08}" type="slidenum">
              <a:rPr lang="en-GB" smtClean="0"/>
              <a:t>‹#›</a:t>
            </a:fld>
            <a:endParaRPr lang="en-GB"/>
          </a:p>
        </p:txBody>
      </p:sp>
    </p:spTree>
    <p:extLst>
      <p:ext uri="{BB962C8B-B14F-4D97-AF65-F5344CB8AC3E}">
        <p14:creationId xmlns:p14="http://schemas.microsoft.com/office/powerpoint/2010/main" val="4031848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60759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319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274638"/>
            <a:ext cx="2160587" cy="6323012"/>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0825" y="274638"/>
            <a:ext cx="6329363" cy="63230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87664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8672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800139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3108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250825"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93252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5090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20238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88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3788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03103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512" y="-27384"/>
            <a:ext cx="9211955" cy="719684"/>
          </a:xfrm>
          <a:prstGeom prst="rect">
            <a:avLst/>
          </a:prstGeom>
        </p:spPr>
      </p:pic>
      <p:pic>
        <p:nvPicPr>
          <p:cNvPr id="3" name="Picture 2"/>
          <p:cNvPicPr>
            <a:picLocks noChangeAspect="1"/>
          </p:cNvPicPr>
          <p:nvPr userDrawn="1"/>
        </p:nvPicPr>
        <p:blipFill>
          <a:blip r:embed="rId15"/>
          <a:stretch>
            <a:fillRect/>
          </a:stretch>
        </p:blipFill>
        <p:spPr>
          <a:xfrm>
            <a:off x="-33927" y="6237312"/>
            <a:ext cx="9211854" cy="71939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1313" indent="-342900" algn="l" rtl="0" eaLnBrk="0" fontAlgn="base" hangingPunct="0">
        <a:spcBef>
          <a:spcPct val="20000"/>
        </a:spcBef>
        <a:spcAft>
          <a:spcPct val="0"/>
        </a:spcAft>
        <a:defRPr sz="3200">
          <a:solidFill>
            <a:schemeClr val="tx1"/>
          </a:solidFill>
          <a:latin typeface="+mn-lt"/>
          <a:ea typeface="+mn-ea"/>
          <a:cs typeface="+mn-cs"/>
        </a:defRPr>
      </a:lvl1pPr>
      <a:lvl2pPr marL="741363" indent="-285750" algn="l" rtl="0" eaLnBrk="0" fontAlgn="base" hangingPunct="0">
        <a:spcBef>
          <a:spcPct val="20000"/>
        </a:spcBef>
        <a:spcAft>
          <a:spcPct val="0"/>
        </a:spcAft>
        <a:buChar char="–"/>
        <a:defRPr sz="2800">
          <a:solidFill>
            <a:schemeClr val="tx1"/>
          </a:solidFill>
          <a:latin typeface="+mn-lt"/>
          <a:cs typeface="+mn-cs"/>
        </a:defRPr>
      </a:lvl2pPr>
      <a:lvl3pPr marL="1141413" indent="-228600" algn="l" rtl="0" eaLnBrk="0" fontAlgn="base" hangingPunct="0">
        <a:spcBef>
          <a:spcPct val="20000"/>
        </a:spcBef>
        <a:spcAft>
          <a:spcPct val="0"/>
        </a:spcAft>
        <a:buChar char="•"/>
        <a:defRPr sz="2400">
          <a:solidFill>
            <a:schemeClr val="tx1"/>
          </a:solidFill>
          <a:latin typeface="+mn-lt"/>
          <a:cs typeface="+mn-cs"/>
        </a:defRPr>
      </a:lvl3pPr>
      <a:lvl4pPr marL="1598613" indent="-228600" algn="l" rtl="0" eaLnBrk="0" fontAlgn="base" hangingPunct="0">
        <a:spcBef>
          <a:spcPct val="20000"/>
        </a:spcBef>
        <a:spcAft>
          <a:spcPct val="0"/>
        </a:spcAft>
        <a:buChar char="–"/>
        <a:defRPr sz="2000">
          <a:solidFill>
            <a:schemeClr val="tx1"/>
          </a:solidFill>
          <a:latin typeface="+mn-lt"/>
          <a:cs typeface="+mn-cs"/>
        </a:defRPr>
      </a:lvl4pPr>
      <a:lvl5pPr marL="2055813"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CTBI rgb white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50" y="4986338"/>
            <a:ext cx="16224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10"/>
          <p:cNvSpPr txBox="1">
            <a:spLocks noChangeArrowheads="1"/>
          </p:cNvSpPr>
          <p:nvPr/>
        </p:nvSpPr>
        <p:spPr bwMode="auto">
          <a:xfrm>
            <a:off x="2105025" y="180975"/>
            <a:ext cx="4914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2000" b="1" dirty="0">
                <a:solidFill>
                  <a:srgbClr val="F3EED2"/>
                </a:solidFill>
                <a:latin typeface="Times New Roman" panose="02020603050405020304" pitchFamily="18" charset="0"/>
              </a:rPr>
              <a:t>Week of Prayer for Christian Unity </a:t>
            </a:r>
            <a:r>
              <a:rPr lang="en-GB" altLang="en-US" sz="2000" b="1" dirty="0" smtClean="0">
                <a:solidFill>
                  <a:srgbClr val="F3EED2"/>
                </a:solidFill>
                <a:latin typeface="Times New Roman" panose="02020603050405020304" pitchFamily="18" charset="0"/>
              </a:rPr>
              <a:t>2016</a:t>
            </a:r>
            <a:endParaRPr lang="en-GB" altLang="en-US" sz="2000" b="1" dirty="0">
              <a:solidFill>
                <a:srgbClr val="F3EED2"/>
              </a:solidFill>
              <a:latin typeface="Times New Roman" panose="02020603050405020304" pitchFamily="18" charset="0"/>
            </a:endParaRPr>
          </a:p>
          <a:p>
            <a:endParaRPr lang="en-GB" altLang="en-US" dirty="0"/>
          </a:p>
        </p:txBody>
      </p:sp>
      <p:sp>
        <p:nvSpPr>
          <p:cNvPr id="2053" name="Text Box 11"/>
          <p:cNvSpPr txBox="1">
            <a:spLocks noChangeArrowheads="1"/>
          </p:cNvSpPr>
          <p:nvPr/>
        </p:nvSpPr>
        <p:spPr bwMode="auto">
          <a:xfrm>
            <a:off x="2232025" y="764704"/>
            <a:ext cx="4572000" cy="70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3600" b="1" dirty="0" smtClean="0">
                <a:solidFill>
                  <a:srgbClr val="875B00"/>
                </a:solidFill>
                <a:latin typeface="Times New Roman" panose="02020603050405020304" pitchFamily="18" charset="0"/>
              </a:rPr>
              <a:t>Salt of the earth</a:t>
            </a:r>
            <a:endParaRPr lang="en-GB" altLang="en-US" sz="3600" b="1" dirty="0">
              <a:solidFill>
                <a:srgbClr val="875B00"/>
              </a:solidFill>
              <a:latin typeface="Times New Roman" panose="02020603050405020304" pitchFamily="18" charset="0"/>
            </a:endParaRPr>
          </a:p>
          <a:p>
            <a:endParaRPr lang="en-GB"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7845" y="1412776"/>
            <a:ext cx="3240360" cy="462510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Holy Spirit, Fire of Love,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purify us, removing all divisions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in our hearts, in our communities and in the world,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so make us one in Jesus’ name.</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Holy Spirit, come upon us.</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309454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Holy Spirit,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strengthen our faith in Jesus,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truly divine and truly human,</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who carried our sins of division to the Cross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brought us to communion in his Resurrection.</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Holy Spirit, come upon us.</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26700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Father, Son and Holy Spirit,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dwell in us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that we may become a communion of love and holiness.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Make us one in you,</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who lives and reigns for ever and ever.</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59740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875B00"/>
                </a:solidFill>
                <a:latin typeface="Times New Roman" panose="02020603050405020304" pitchFamily="18" charset="0"/>
                <a:cs typeface="Times New Roman" panose="02020603050405020304" pitchFamily="18" charset="0"/>
              </a:rPr>
              <a:t>Song of Praise</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107631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PRAYERS OF RECONCILIATION</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3707904" y="3913892"/>
            <a:ext cx="1716110"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Sit</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9513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God invites us to reconciliation and holiness. Let us turn our minds, hearts and bodies to receive the grace of reconciliation on the way to holiness. </a:t>
            </a: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60612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59832" y="2924944"/>
            <a:ext cx="2448272"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Silence</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3634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Lord, you created us in your own image.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Forgive us when we do not honour your image in us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the world that you gave us.</a:t>
            </a:r>
          </a:p>
          <a:p>
            <a:pPr lvl="2" indent="0" eaLnBrk="1" hangingPunct="1">
              <a:spcBef>
                <a:spcPct val="20000"/>
              </a:spcBef>
            </a:pPr>
            <a:r>
              <a:rPr lang="en-GB" altLang="en-US" sz="2400" i="1" dirty="0" smtClean="0">
                <a:latin typeface="Times New Roman" panose="02020603050405020304" pitchFamily="18" charset="0"/>
                <a:cs typeface="Times New Roman" panose="02020603050405020304" pitchFamily="18" charset="0"/>
              </a:rPr>
              <a:t>Kyrie </a:t>
            </a:r>
            <a:r>
              <a:rPr lang="en-GB" altLang="en-US" sz="2400" i="1" dirty="0" err="1" smtClean="0">
                <a:latin typeface="Times New Roman" panose="02020603050405020304" pitchFamily="18" charset="0"/>
                <a:cs typeface="Times New Roman" panose="02020603050405020304" pitchFamily="18" charset="0"/>
              </a:rPr>
              <a:t>eleison</a:t>
            </a:r>
            <a:r>
              <a:rPr lang="en-GB" altLang="en-US" sz="2400" i="1" dirty="0" smtClean="0">
                <a:latin typeface="Times New Roman" panose="02020603050405020304" pitchFamily="18" charset="0"/>
                <a:cs typeface="Times New Roman" panose="02020603050405020304" pitchFamily="18" charset="0"/>
              </a:rPr>
              <a:t>. (This may be sung)</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Kyrie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1103161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052736"/>
            <a:ext cx="8064500"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Jesus, you invite us to be perfect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as our heavenly Father is perfect.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Forgive us when we fail to be holy,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to be people of integrity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to respect human rights and dignity.</a:t>
            </a:r>
          </a:p>
          <a:p>
            <a:pPr lvl="2" indent="0" eaLnBrk="1" hangingPunct="1">
              <a:spcBef>
                <a:spcPct val="20000"/>
              </a:spcBef>
            </a:pPr>
            <a:r>
              <a:rPr lang="en-GB" altLang="en-US" sz="2400" i="1" dirty="0" err="1" smtClean="0">
                <a:latin typeface="Times New Roman" panose="02020603050405020304" pitchFamily="18" charset="0"/>
                <a:cs typeface="Times New Roman" panose="02020603050405020304" pitchFamily="18" charset="0"/>
              </a:rPr>
              <a:t>Christe</a:t>
            </a:r>
            <a:r>
              <a:rPr lang="en-GB" altLang="en-US" sz="2400" i="1" dirty="0" smtClean="0">
                <a:latin typeface="Times New Roman" panose="02020603050405020304" pitchFamily="18" charset="0"/>
                <a:cs typeface="Times New Roman" panose="02020603050405020304" pitchFamily="18" charset="0"/>
              </a:rPr>
              <a:t> </a:t>
            </a:r>
            <a:r>
              <a:rPr lang="en-GB" altLang="en-US" sz="2400" i="1" dirty="0" err="1" smtClean="0">
                <a:latin typeface="Times New Roman" panose="02020603050405020304" pitchFamily="18" charset="0"/>
                <a:cs typeface="Times New Roman" panose="02020603050405020304" pitchFamily="18" charset="0"/>
              </a:rPr>
              <a:t>eleison</a:t>
            </a:r>
            <a:r>
              <a:rPr lang="en-GB" altLang="en-US" sz="2400" i="1" dirty="0" smtClean="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6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err="1" smtClean="0">
                <a:latin typeface="Times New Roman" panose="02020603050405020304" pitchFamily="18" charset="0"/>
              </a:rPr>
              <a:t>Christe</a:t>
            </a:r>
            <a:r>
              <a:rPr lang="en-GB" sz="2400" b="1" dirty="0" smtClean="0">
                <a:latin typeface="Times New Roman" panose="02020603050405020304" pitchFamily="18" charset="0"/>
              </a:rPr>
              <a:t>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3237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980728"/>
            <a:ext cx="806450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Lord of life, not of death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of peace, not of war</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of light, not of darkness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forgive us when we become instruments of war,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death and injustice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fail to build a community of love.</a:t>
            </a:r>
          </a:p>
          <a:p>
            <a:pPr lvl="2" indent="0" eaLnBrk="1" hangingPunct="1">
              <a:spcBef>
                <a:spcPct val="20000"/>
              </a:spcBef>
            </a:pPr>
            <a:r>
              <a:rPr lang="en-GB" altLang="en-US" sz="2400" i="1" dirty="0" smtClean="0">
                <a:latin typeface="Times New Roman" panose="02020603050405020304" pitchFamily="18" charset="0"/>
                <a:cs typeface="Times New Roman" panose="02020603050405020304" pitchFamily="18" charset="0"/>
              </a:rPr>
              <a:t>Kyrie </a:t>
            </a:r>
            <a:r>
              <a:rPr lang="en-GB" altLang="en-US" sz="2400" i="1" dirty="0" err="1" smtClean="0">
                <a:latin typeface="Times New Roman" panose="02020603050405020304" pitchFamily="18" charset="0"/>
                <a:cs typeface="Times New Roman" panose="02020603050405020304" pitchFamily="18" charset="0"/>
              </a:rPr>
              <a:t>eleison</a:t>
            </a:r>
            <a:r>
              <a:rPr lang="en-GB" altLang="en-US" sz="2400" i="1" dirty="0" smtClean="0">
                <a:latin typeface="Times New Roman" panose="02020603050405020304" pitchFamily="18" charset="0"/>
                <a:cs typeface="Times New Roman" panose="02020603050405020304" pitchFamily="18" charset="0"/>
              </a:rPr>
              <a:t>.</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Kyrie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27385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750" y="1773238"/>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a:solidFill>
                  <a:srgbClr val="875B00"/>
                </a:solidFill>
                <a:latin typeface="Times New Roman" panose="02020603050405020304" pitchFamily="18" charset="0"/>
                <a:cs typeface="Times New Roman" panose="02020603050405020304" pitchFamily="18" charset="0"/>
              </a:rPr>
              <a:t>GATHERING </a:t>
            </a:r>
          </a:p>
          <a:p>
            <a:pPr algn="ctr" eaLnBrk="1" hangingPunct="1"/>
            <a:endParaRPr lang="en-GB" altLang="en-US" sz="1200" b="1" dirty="0">
              <a:solidFill>
                <a:srgbClr val="875B00"/>
              </a:solidFill>
              <a:latin typeface="Times New Roman" panose="02020603050405020304" pitchFamily="18" charset="0"/>
              <a:cs typeface="Times New Roman" panose="02020603050405020304" pitchFamily="18" charset="0"/>
            </a:endParaRPr>
          </a:p>
          <a:p>
            <a:pPr algn="ctr" eaLnBrk="1" hangingPunct="1"/>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307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980728"/>
            <a:ext cx="806450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Merciful God,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fill us with your grace and holiness.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Make us apostles of love wherever we go.</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This we pray through Christ, our Lord.</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a:t>
            </a:r>
            <a:r>
              <a:rPr lang="en-GB" altLang="en-US" sz="17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7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91840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PROCLAMATION OF THE </a:t>
            </a:r>
          </a:p>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WORD OF GOD</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7796978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72816"/>
            <a:ext cx="806450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Word of God that we will hear is an explosion of love in our lives.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Listen and you will live!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Thanks be to God.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416625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Times New Roman" panose="02020603050405020304" pitchFamily="18" charset="0"/>
                <a:cs typeface="Times New Roman" panose="02020603050405020304" pitchFamily="18" charset="0"/>
              </a:rPr>
              <a:t>Isaiah 55:1-3 (NRSV)</a:t>
            </a:r>
            <a:endParaRPr lang="en-GB" altLang="en-US" sz="800" b="1" dirty="0" smtClean="0">
              <a:cs typeface="Times New Roman" panose="02020603050405020304" pitchFamily="18" charset="0"/>
            </a:endParaRP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Ho</a:t>
            </a:r>
            <a:r>
              <a:rPr lang="en-GB" altLang="en-US" sz="2400" dirty="0" smtClean="0">
                <a:latin typeface="Times New Roman" panose="02020603050405020304" pitchFamily="18" charset="0"/>
                <a:cs typeface="Times New Roman" panose="02020603050405020304" pitchFamily="18" charset="0"/>
              </a:rPr>
              <a:t>, everyone who thirsts,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come to the waters;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you that have no money,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come, buy and eat!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Come, buy wine and milk</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without money and without price.</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45275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55972" y="1844824"/>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2</a:t>
            </a:r>
            <a:r>
              <a:rPr lang="en-GB" altLang="en-US" sz="2400" dirty="0" smtClean="0">
                <a:latin typeface="Times New Roman" panose="02020603050405020304" pitchFamily="18" charset="0"/>
                <a:cs typeface="Times New Roman" panose="02020603050405020304" pitchFamily="18" charset="0"/>
              </a:rPr>
              <a:t>Why do you spend your money for that which is not bread,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and your labour for that which does not satisfy?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Listen carefully to me, and eat what is good,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and delight yourselves in rich food.</a:t>
            </a:r>
          </a:p>
          <a:p>
            <a:pPr lvl="2" indent="0" algn="r" eaLnBrk="1" hangingPunct="1">
              <a:spcBef>
                <a:spcPct val="20000"/>
              </a:spcBef>
            </a:pPr>
            <a:endParaRPr lang="en-GB" altLang="en-US"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b="1" dirty="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sz="12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59030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55972" y="1844824"/>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3</a:t>
            </a:r>
            <a:r>
              <a:rPr lang="en-GB" altLang="en-US" sz="2400" dirty="0" smtClean="0">
                <a:latin typeface="Times New Roman" panose="02020603050405020304" pitchFamily="18" charset="0"/>
                <a:cs typeface="Times New Roman" panose="02020603050405020304" pitchFamily="18" charset="0"/>
              </a:rPr>
              <a:t>Incline your ear, and come to me;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listen, so that you may live.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I will make with you an everlasting covenant,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my steadfast, sure love for David.</a:t>
            </a:r>
          </a:p>
          <a:p>
            <a:pPr lvl="2" indent="0" algn="r" eaLnBrk="1" hangingPunct="1">
              <a:spcBef>
                <a:spcPct val="20000"/>
              </a:spcBef>
            </a:pPr>
            <a:endParaRPr lang="en-GB" altLang="en-US"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b="1" dirty="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sz="12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793530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Listen and you will live!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Thanks be to God.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852359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979712" y="1988840"/>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a:t>Psalm 145</a:t>
            </a:r>
            <a:r>
              <a:rPr lang="en-GB" sz="2800" b="1" dirty="0" smtClean="0"/>
              <a:t>: 8-9</a:t>
            </a:r>
            <a:r>
              <a:rPr lang="en-GB" sz="2800" b="1" dirty="0"/>
              <a:t>, 15-16, 17-18</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41482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I will bless your name for ever and ever.</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I will bless your name for ever and ever.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3282875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Lord is gracious and merciful,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slow to anger and abounding in steadfast love.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Lord is good to all,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his compassion is over all that he has made.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I will bless your name for ever and ever.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01974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875B00"/>
                </a:solidFill>
                <a:latin typeface="Times New Roman" panose="02020603050405020304" pitchFamily="18" charset="0"/>
                <a:cs typeface="Times New Roman" panose="02020603050405020304" pitchFamily="18" charset="0"/>
              </a:rPr>
              <a:t>Processional </a:t>
            </a:r>
            <a:r>
              <a:rPr lang="en-GB" altLang="en-US" sz="3200" b="1" u="sng" dirty="0">
                <a:solidFill>
                  <a:srgbClr val="875B00"/>
                </a:solidFill>
                <a:latin typeface="Times New Roman" panose="02020603050405020304" pitchFamily="18" charset="0"/>
                <a:cs typeface="Times New Roman" panose="02020603050405020304" pitchFamily="18" charset="0"/>
              </a:rPr>
              <a:t>hymn</a:t>
            </a:r>
            <a:r>
              <a:rPr lang="en-GB" altLang="en-US" sz="3600" b="1" dirty="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5" name="Rectangle 4"/>
          <p:cNvSpPr/>
          <p:nvPr/>
        </p:nvSpPr>
        <p:spPr>
          <a:xfrm>
            <a:off x="3491880" y="3913892"/>
            <a:ext cx="1932134"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Stand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eyes of all look to you,</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you give them their food in due season.</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You open your hand,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satisfying the desire of every living thing.</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I will bless your name for ever and ever.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693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Lord is just in all his ways,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kind in all his doings.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Lord is near to all who call on him,</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to all who call on him in truth.</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I will bless your name for ever and ever.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9653990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988840"/>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smtClean="0"/>
              <a:t>1 Peter 2:9-10 (NRSV)</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2780928"/>
            <a:ext cx="7992888" cy="2012859"/>
          </a:xfrm>
          <a:prstGeom prst="rect">
            <a:avLst/>
          </a:prstGeom>
        </p:spPr>
        <p:txBody>
          <a:bodyPr wrap="square">
            <a:spAutoFit/>
          </a:bodyPr>
          <a:lstStyle/>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But you are a chosen race, a royal priesthood, a holy nation, God’s own people, in order that you may proclaim the mighty acts of him who called you out of darkness into his marvellous light.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1/2</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939100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2780928"/>
            <a:ext cx="7992888" cy="2234458"/>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10</a:t>
            </a:r>
            <a:r>
              <a:rPr lang="en-GB" altLang="en-US" sz="2400" dirty="0" smtClean="0">
                <a:latin typeface="Times New Roman" panose="02020603050405020304" pitchFamily="18" charset="0"/>
                <a:cs typeface="Times New Roman" panose="02020603050405020304" pitchFamily="18" charset="0"/>
              </a:rPr>
              <a:t>Once you were not a people,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but now you are God’s people;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once you had not received mercy,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but now you have received mercy.</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2/2</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2339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Listen and you will live!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Thanks be to God.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738664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875B00"/>
                </a:solidFill>
                <a:latin typeface="Times New Roman" panose="02020603050405020304" pitchFamily="18" charset="0"/>
                <a:cs typeface="Times New Roman" panose="02020603050405020304" pitchFamily="18" charset="0"/>
              </a:rPr>
              <a:t>H</a:t>
            </a:r>
            <a:r>
              <a:rPr lang="en-GB" altLang="en-US" sz="3200" b="1" u="sng" dirty="0" smtClean="0">
                <a:solidFill>
                  <a:srgbClr val="875B00"/>
                </a:solidFill>
                <a:latin typeface="Times New Roman" panose="02020603050405020304" pitchFamily="18" charset="0"/>
                <a:cs typeface="Times New Roman" panose="02020603050405020304" pitchFamily="18" charset="0"/>
              </a:rPr>
              <a:t>ymn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850274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988840"/>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a:t>Matthew 5:1-16 (NRSV)</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2780928"/>
            <a:ext cx="7992888" cy="1643527"/>
          </a:xfrm>
          <a:prstGeom prst="rect">
            <a:avLst/>
          </a:prstGeom>
        </p:spPr>
        <p:txBody>
          <a:bodyPr wrap="square">
            <a:spAutoFit/>
          </a:bodyPr>
          <a:lstStyle/>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When Jesus saw the crowds, he went up the mountain; and after he sat down, his disciples came to him. Then he began to speak, and taught them, saying:</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386443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825389"/>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3</a:t>
            </a:r>
            <a:r>
              <a:rPr lang="en-GB" altLang="en-US" sz="2400" dirty="0" smtClean="0">
                <a:latin typeface="Times New Roman" panose="02020603050405020304" pitchFamily="18" charset="0"/>
                <a:cs typeface="Times New Roman" panose="02020603050405020304" pitchFamily="18" charset="0"/>
              </a:rPr>
              <a:t>‘Blessed are the poor in spirit, for theirs is the kingdom of heaven.</a:t>
            </a:r>
          </a:p>
          <a:p>
            <a:pPr lvl="2" indent="0" eaLnBrk="1" hangingPunct="1">
              <a:spcBef>
                <a:spcPct val="20000"/>
              </a:spcBef>
            </a:pPr>
            <a:r>
              <a:rPr lang="en-GB" altLang="en-US" sz="800" dirty="0" smtClean="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4</a:t>
            </a:r>
            <a:r>
              <a:rPr lang="en-GB" altLang="en-US" sz="2400" dirty="0" smtClean="0">
                <a:latin typeface="Times New Roman" panose="02020603050405020304" pitchFamily="18" charset="0"/>
                <a:cs typeface="Times New Roman" panose="02020603050405020304" pitchFamily="18" charset="0"/>
              </a:rPr>
              <a:t>‘Blessed are those who mourn, for they will be comforted. </a:t>
            </a:r>
          </a:p>
          <a:p>
            <a:pPr lvl="2" indent="0" eaLnBrk="1" hangingPunct="1">
              <a:spcBef>
                <a:spcPct val="20000"/>
              </a:spcBef>
            </a:pPr>
            <a:endParaRPr lang="en-GB" altLang="en-US" sz="8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5</a:t>
            </a:r>
            <a:r>
              <a:rPr lang="en-GB" altLang="en-US" sz="2400" dirty="0" smtClean="0">
                <a:latin typeface="Times New Roman" panose="02020603050405020304" pitchFamily="18" charset="0"/>
                <a:cs typeface="Times New Roman" panose="02020603050405020304" pitchFamily="18" charset="0"/>
              </a:rPr>
              <a:t>‘Blessed are the meek, for they will inherit the earth. </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520818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456057"/>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6</a:t>
            </a:r>
            <a:r>
              <a:rPr lang="en-GB" altLang="en-US" sz="2400" dirty="0" smtClean="0">
                <a:latin typeface="Times New Roman" panose="02020603050405020304" pitchFamily="18" charset="0"/>
                <a:cs typeface="Times New Roman" panose="02020603050405020304" pitchFamily="18" charset="0"/>
              </a:rPr>
              <a:t>‘Blessed are those who hunger and thirst for righteousness, for they will be filled. </a:t>
            </a:r>
          </a:p>
          <a:p>
            <a:pPr lvl="2" indent="0" eaLnBrk="1" hangingPunct="1">
              <a:spcBef>
                <a:spcPct val="20000"/>
              </a:spcBef>
            </a:pPr>
            <a:endParaRPr lang="en-GB" altLang="en-US" sz="8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7</a:t>
            </a:r>
            <a:r>
              <a:rPr lang="en-GB" altLang="en-US" sz="2400" dirty="0" smtClean="0">
                <a:latin typeface="Times New Roman" panose="02020603050405020304" pitchFamily="18" charset="0"/>
                <a:cs typeface="Times New Roman" panose="02020603050405020304" pitchFamily="18" charset="0"/>
              </a:rPr>
              <a:t>‘Blessed are the merciful, for they will receive mercy.</a:t>
            </a:r>
          </a:p>
          <a:p>
            <a:pPr lvl="2" indent="0" eaLnBrk="1" hangingPunct="1">
              <a:spcBef>
                <a:spcPct val="20000"/>
              </a:spcBef>
            </a:pPr>
            <a:r>
              <a:rPr lang="en-GB" altLang="en-US" sz="800" dirty="0" smtClean="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8</a:t>
            </a:r>
            <a:r>
              <a:rPr lang="en-GB" altLang="en-US" sz="2400" dirty="0" smtClean="0">
                <a:latin typeface="Times New Roman" panose="02020603050405020304" pitchFamily="18" charset="0"/>
                <a:cs typeface="Times New Roman" panose="02020603050405020304" pitchFamily="18" charset="0"/>
              </a:rPr>
              <a:t>‘Blessed are the pure in heart, for they will see God.</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64903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234458"/>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9</a:t>
            </a:r>
            <a:r>
              <a:rPr lang="en-GB" altLang="en-US" sz="2400" dirty="0" smtClean="0">
                <a:latin typeface="Times New Roman" panose="02020603050405020304" pitchFamily="18" charset="0"/>
                <a:cs typeface="Times New Roman" panose="02020603050405020304" pitchFamily="18" charset="0"/>
              </a:rPr>
              <a:t>‘Blessed are the peacemakers, for they will be called children of God.</a:t>
            </a:r>
          </a:p>
          <a:p>
            <a:pPr lvl="2" indent="0" eaLnBrk="1" hangingPunct="1">
              <a:spcBef>
                <a:spcPct val="20000"/>
              </a:spcBef>
            </a:pPr>
            <a:endParaRPr lang="en-GB" altLang="en-US" sz="8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10</a:t>
            </a:r>
            <a:r>
              <a:rPr lang="en-GB" altLang="en-US" sz="2400" dirty="0" smtClean="0">
                <a:latin typeface="Times New Roman" panose="02020603050405020304" pitchFamily="18" charset="0"/>
                <a:cs typeface="Times New Roman" panose="02020603050405020304" pitchFamily="18" charset="0"/>
              </a:rPr>
              <a:t>‘Blessed are those who are persecuted for righteousness’ sake, for theirs is the kingdom of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4/7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76310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875B00"/>
                </a:solidFill>
                <a:latin typeface="Times New Roman" panose="02020603050405020304" pitchFamily="18" charset="0"/>
                <a:cs typeface="Times New Roman" panose="02020603050405020304" pitchFamily="18" charset="0"/>
              </a:rPr>
              <a:t>Welcome</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4884598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382191"/>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11</a:t>
            </a:r>
            <a:r>
              <a:rPr lang="en-GB" altLang="en-US" sz="2400" dirty="0" smtClean="0">
                <a:latin typeface="Times New Roman" panose="02020603050405020304" pitchFamily="18" charset="0"/>
                <a:cs typeface="Times New Roman" panose="02020603050405020304" pitchFamily="18" charset="0"/>
              </a:rPr>
              <a:t>‘blessed are you when people revile you and persecute you and utter all kinds of evil against you falsely on my account. </a:t>
            </a:r>
            <a:r>
              <a:rPr lang="en-GB" altLang="en-US" sz="2400" baseline="30000" dirty="0" smtClean="0">
                <a:latin typeface="Times New Roman" panose="02020603050405020304" pitchFamily="18" charset="0"/>
                <a:cs typeface="Times New Roman" panose="02020603050405020304" pitchFamily="18" charset="0"/>
              </a:rPr>
              <a:t>12</a:t>
            </a:r>
            <a:r>
              <a:rPr lang="en-GB" altLang="en-US" sz="2400" dirty="0" smtClean="0">
                <a:latin typeface="Times New Roman" panose="02020603050405020304" pitchFamily="18" charset="0"/>
                <a:cs typeface="Times New Roman" panose="02020603050405020304" pitchFamily="18" charset="0"/>
              </a:rPr>
              <a:t>‘Rejoice and be glad, for your reward is great in heaven, for in the same way they persecuted the prophets who were before you.</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5/7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378206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012859"/>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13</a:t>
            </a:r>
            <a:r>
              <a:rPr lang="en-GB" altLang="en-US" sz="2400" dirty="0" smtClean="0">
                <a:latin typeface="Times New Roman" panose="02020603050405020304" pitchFamily="18" charset="0"/>
                <a:cs typeface="Times New Roman" panose="02020603050405020304" pitchFamily="18" charset="0"/>
              </a:rPr>
              <a:t>‘You are the salt of the earth; but if salt has lost its taste, how can its saltiness be restored? It is no longer good for anything, but is thrown out and trampled under foot.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6/7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354179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683568" y="1916832"/>
            <a:ext cx="7992888" cy="2751522"/>
          </a:xfrm>
          <a:prstGeom prst="rect">
            <a:avLst/>
          </a:prstGeom>
        </p:spPr>
        <p:txBody>
          <a:bodyPr wrap="square">
            <a:spAutoFit/>
          </a:bodyPr>
          <a:lstStyle/>
          <a:p>
            <a:pPr lvl="2" indent="0" eaLnBrk="1" hangingPunct="1">
              <a:spcBef>
                <a:spcPct val="20000"/>
              </a:spcBef>
            </a:pPr>
            <a:r>
              <a:rPr lang="en-GB" altLang="en-US" sz="2400" baseline="30000" dirty="0" smtClean="0">
                <a:latin typeface="Times New Roman" panose="02020603050405020304" pitchFamily="18" charset="0"/>
                <a:cs typeface="Times New Roman" panose="02020603050405020304" pitchFamily="18" charset="0"/>
              </a:rPr>
              <a:t>14</a:t>
            </a:r>
            <a:r>
              <a:rPr lang="en-GB" altLang="en-US" sz="2400" dirty="0" smtClean="0">
                <a:latin typeface="Times New Roman" panose="02020603050405020304" pitchFamily="18" charset="0"/>
                <a:cs typeface="Times New Roman" panose="02020603050405020304" pitchFamily="18" charset="0"/>
              </a:rPr>
              <a:t>‘You are the light of the world. A city built on a hill cannot be hidden. </a:t>
            </a:r>
            <a:r>
              <a:rPr lang="en-GB" altLang="en-US" sz="2400" baseline="30000" dirty="0" smtClean="0">
                <a:latin typeface="Times New Roman" panose="02020603050405020304" pitchFamily="18" charset="0"/>
                <a:cs typeface="Times New Roman" panose="02020603050405020304" pitchFamily="18" charset="0"/>
              </a:rPr>
              <a:t>15</a:t>
            </a:r>
            <a:r>
              <a:rPr lang="en-GB" altLang="en-US" sz="2400" dirty="0" smtClean="0">
                <a:latin typeface="Times New Roman" panose="02020603050405020304" pitchFamily="18" charset="0"/>
                <a:cs typeface="Times New Roman" panose="02020603050405020304" pitchFamily="18" charset="0"/>
              </a:rPr>
              <a:t>No one after lighting a lamp puts it under the bushel basket, but on the lampstand, and it gives light to all in the house. </a:t>
            </a:r>
            <a:r>
              <a:rPr lang="en-GB" altLang="en-US" sz="2400" baseline="30000" dirty="0" smtClean="0">
                <a:latin typeface="Times New Roman" panose="02020603050405020304" pitchFamily="18" charset="0"/>
                <a:cs typeface="Times New Roman" panose="02020603050405020304" pitchFamily="18" charset="0"/>
              </a:rPr>
              <a:t>16</a:t>
            </a:r>
            <a:r>
              <a:rPr lang="en-GB" altLang="en-US" sz="2400" dirty="0" smtClean="0">
                <a:latin typeface="Times New Roman" panose="02020603050405020304" pitchFamily="18" charset="0"/>
                <a:cs typeface="Times New Roman" panose="02020603050405020304" pitchFamily="18" charset="0"/>
              </a:rPr>
              <a:t>In the same way, let your light shine before others, so that they may see your good works and give glory to your Father in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7/7</a:t>
            </a:r>
            <a:r>
              <a:rPr lang="en-GB" alt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419081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Listen and you will live!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Thanks be to God.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579360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875B00"/>
                </a:solidFill>
                <a:latin typeface="Times New Roman" panose="02020603050405020304" pitchFamily="18" charset="0"/>
                <a:cs typeface="Times New Roman" panose="02020603050405020304" pitchFamily="18" charset="0"/>
              </a:rPr>
              <a:t>Sermon / Homily</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48446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875B00"/>
                </a:solidFill>
                <a:latin typeface="Times New Roman" panose="02020603050405020304" pitchFamily="18" charset="0"/>
                <a:cs typeface="Times New Roman" panose="02020603050405020304" pitchFamily="18" charset="0"/>
              </a:rPr>
              <a:t>H</a:t>
            </a:r>
            <a:r>
              <a:rPr lang="en-GB" altLang="en-US" sz="3200" b="1" u="sng" dirty="0" smtClean="0">
                <a:solidFill>
                  <a:srgbClr val="875B00"/>
                </a:solidFill>
                <a:latin typeface="Times New Roman" panose="02020603050405020304" pitchFamily="18" charset="0"/>
                <a:cs typeface="Times New Roman" panose="02020603050405020304" pitchFamily="18" charset="0"/>
              </a:rPr>
              <a:t>ymn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7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7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3325050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AN ACT OF COMMITMENT TO BE SALT AND LIGHT</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7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7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973695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536" y="1484784"/>
            <a:ext cx="9001000" cy="3773341"/>
          </a:xfrm>
          <a:prstGeom prst="rect">
            <a:avLst/>
          </a:prstGeom>
        </p:spPr>
        <p:txBody>
          <a:bodyPr wrap="square">
            <a:spAutoFit/>
          </a:bodyPr>
          <a:lstStyle/>
          <a:p>
            <a:pPr lvl="2" indent="0">
              <a:spcBef>
                <a:spcPct val="20000"/>
              </a:spcBef>
            </a:pPr>
            <a:r>
              <a:rPr lang="en-GB" altLang="en-US" sz="2800" dirty="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We have listened to the Holy Word of God which we honour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treasure,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We will carry this Word out into the world,</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For we are joined in one mission,</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To be Salt of the Earth, to be Light to the World,</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And to proclaim the Lord’s mighty acts.</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1/2</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7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7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736510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536" y="1484784"/>
            <a:ext cx="8352928" cy="2751522"/>
          </a:xfrm>
          <a:prstGeom prst="rect">
            <a:avLst/>
          </a:prstGeom>
        </p:spPr>
        <p:txBody>
          <a:bodyPr wrap="square">
            <a:spAutoFit/>
          </a:body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As a sign of this common mission in which we share, we invite you to come forward to light an individual candle from this one flame. These will remain lit until after the service. As you return to your seat, we invite you to taste a small pinch of salt and to reflect upon the words of our Lord, who compared us to the salt of the earth</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2/2</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7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7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44471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PRAYERS OF HOPE</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782059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7848798"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Dear friends in Christ, we gather together </a:t>
            </a:r>
            <a:r>
              <a:rPr lang="en-GB" altLang="en-US" sz="2400" dirty="0" smtClean="0">
                <a:latin typeface="Times New Roman" panose="02020603050405020304" pitchFamily="18" charset="0"/>
                <a:cs typeface="Times New Roman" panose="02020603050405020304" pitchFamily="18" charset="0"/>
              </a:rPr>
              <a:t>in this </a:t>
            </a:r>
            <a:r>
              <a:rPr lang="en-GB" altLang="en-US" sz="2400" dirty="0">
                <a:latin typeface="Times New Roman" panose="02020603050405020304" pitchFamily="18" charset="0"/>
                <a:cs typeface="Times New Roman" panose="02020603050405020304" pitchFamily="18" charset="0"/>
              </a:rPr>
              <a:t>service of prayer for unity, to thank God for the dignity of our Christian vocation, described in the words of St. Peter: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i="1" dirty="0" smtClean="0">
                <a:latin typeface="Times New Roman" panose="02020603050405020304" pitchFamily="18" charset="0"/>
                <a:cs typeface="Times New Roman" panose="02020603050405020304" pitchFamily="18" charset="0"/>
              </a:rPr>
              <a:t>“</a:t>
            </a:r>
            <a:r>
              <a:rPr lang="en-GB" altLang="en-US" sz="2400" i="1" dirty="0">
                <a:latin typeface="Times New Roman" panose="02020603050405020304" pitchFamily="18" charset="0"/>
                <a:cs typeface="Times New Roman" panose="02020603050405020304" pitchFamily="18" charset="0"/>
              </a:rPr>
              <a:t>You are a chosen race, a royal priesthood, a holy nation, God’s own people, in order that you may proclaim the mighty acts of him who called you out of darkness into his marvellous light”. </a:t>
            </a:r>
          </a:p>
          <a:p>
            <a:pPr lvl="2" indent="0" algn="r" eaLnBrk="1" hangingPunct="1">
              <a:spcBef>
                <a:spcPct val="20000"/>
              </a:spcBef>
            </a:pPr>
            <a:r>
              <a:rPr lang="en-GB" b="1" dirty="0" smtClean="0">
                <a:latin typeface="Times New Roman" panose="02020603050405020304" pitchFamily="18" charset="0"/>
              </a:rPr>
              <a:t>1/2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7812233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As God’s adopted children,</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aware </a:t>
            </a:r>
            <a:r>
              <a:rPr lang="en-GB" altLang="en-US" sz="2400" dirty="0">
                <a:latin typeface="Times New Roman" panose="02020603050405020304" pitchFamily="18" charset="0"/>
                <a:cs typeface="Times New Roman" panose="02020603050405020304" pitchFamily="18" charset="0"/>
              </a:rPr>
              <a:t>of our call to mission,</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let </a:t>
            </a:r>
            <a:r>
              <a:rPr lang="en-GB" altLang="en-US" sz="2400" dirty="0">
                <a:latin typeface="Times New Roman" panose="02020603050405020304" pitchFamily="18" charset="0"/>
                <a:cs typeface="Times New Roman" panose="02020603050405020304" pitchFamily="18" charset="0"/>
              </a:rPr>
              <a:t>us raise our prayers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affirm our desire to be a holy people of God.</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7711985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59832" y="2924944"/>
            <a:ext cx="2448272"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Silence</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85881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Gracious God,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transform </a:t>
            </a:r>
            <a:r>
              <a:rPr lang="en-GB" altLang="en-US" sz="2400" dirty="0">
                <a:latin typeface="Times New Roman" panose="02020603050405020304" pitchFamily="18" charset="0"/>
                <a:cs typeface="Times New Roman" panose="02020603050405020304" pitchFamily="18" charset="0"/>
              </a:rPr>
              <a:t>our hearts,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our </a:t>
            </a:r>
            <a:r>
              <a:rPr lang="en-GB" altLang="en-US" sz="2400" dirty="0">
                <a:latin typeface="Times New Roman" panose="02020603050405020304" pitchFamily="18" charset="0"/>
                <a:cs typeface="Times New Roman" panose="02020603050405020304" pitchFamily="18" charset="0"/>
              </a:rPr>
              <a:t>families,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our </a:t>
            </a:r>
            <a:r>
              <a:rPr lang="en-GB" altLang="en-US" sz="2400" dirty="0">
                <a:latin typeface="Times New Roman" panose="02020603050405020304" pitchFamily="18" charset="0"/>
                <a:cs typeface="Times New Roman" panose="02020603050405020304" pitchFamily="18" charset="0"/>
              </a:rPr>
              <a:t>communities and our society.</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Make all your people holy and one in Christ.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933597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Water of life,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quench </a:t>
            </a:r>
            <a:r>
              <a:rPr lang="en-GB" altLang="en-US" sz="2400" dirty="0">
                <a:latin typeface="Times New Roman" panose="02020603050405020304" pitchFamily="18" charset="0"/>
                <a:cs typeface="Times New Roman" panose="02020603050405020304" pitchFamily="18" charset="0"/>
              </a:rPr>
              <a:t>the thirst that exists in our society,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thirst for dignity, for love,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for </a:t>
            </a:r>
            <a:r>
              <a:rPr lang="en-GB" altLang="en-US" sz="2400" dirty="0">
                <a:latin typeface="Times New Roman" panose="02020603050405020304" pitchFamily="18" charset="0"/>
                <a:cs typeface="Times New Roman" panose="02020603050405020304" pitchFamily="18" charset="0"/>
              </a:rPr>
              <a:t>communion and holiness.</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Make all your people holy and one in Christ.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657215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Holy Spirit,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Spirit </a:t>
            </a:r>
            <a:r>
              <a:rPr lang="en-GB" altLang="en-US" sz="2400" dirty="0">
                <a:latin typeface="Times New Roman" panose="02020603050405020304" pitchFamily="18" charset="0"/>
                <a:cs typeface="Times New Roman" panose="02020603050405020304" pitchFamily="18" charset="0"/>
              </a:rPr>
              <a:t>of joy and peace,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heal </a:t>
            </a:r>
            <a:r>
              <a:rPr lang="en-GB" altLang="en-US" sz="2400" dirty="0">
                <a:latin typeface="Times New Roman" panose="02020603050405020304" pitchFamily="18" charset="0"/>
                <a:cs typeface="Times New Roman" panose="02020603050405020304" pitchFamily="18" charset="0"/>
              </a:rPr>
              <a:t>the divisions caused by our misuse of power and money,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reconcile us across different cultures and languages.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Unite </a:t>
            </a:r>
            <a:r>
              <a:rPr lang="en-GB" altLang="en-US" sz="2400" dirty="0">
                <a:latin typeface="Times New Roman" panose="02020603050405020304" pitchFamily="18" charset="0"/>
                <a:cs typeface="Times New Roman" panose="02020603050405020304" pitchFamily="18" charset="0"/>
              </a:rPr>
              <a:t>us as God’s children.</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Make all your people holy and one in Christ.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8165989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Trinity of love,</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lead </a:t>
            </a:r>
            <a:r>
              <a:rPr lang="en-GB" altLang="en-US" sz="2400" dirty="0">
                <a:latin typeface="Times New Roman" panose="02020603050405020304" pitchFamily="18" charset="0"/>
                <a:cs typeface="Times New Roman" panose="02020603050405020304" pitchFamily="18" charset="0"/>
              </a:rPr>
              <a:t>us out of darkness into your marvellous light.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Make all your people holy and one in Christ.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309879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Lord Jesus Christ,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we </a:t>
            </a:r>
            <a:r>
              <a:rPr lang="en-GB" altLang="en-US" sz="2400" dirty="0">
                <a:latin typeface="Times New Roman" panose="02020603050405020304" pitchFamily="18" charset="0"/>
                <a:cs typeface="Times New Roman" panose="02020603050405020304" pitchFamily="18" charset="0"/>
              </a:rPr>
              <a:t>are made one with you in baptism</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therefore we unite our prayers to yours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in </a:t>
            </a:r>
            <a:r>
              <a:rPr lang="en-GB" altLang="en-US" sz="2400" dirty="0">
                <a:latin typeface="Times New Roman" panose="02020603050405020304" pitchFamily="18" charset="0"/>
                <a:cs typeface="Times New Roman" panose="02020603050405020304" pitchFamily="18" charset="0"/>
              </a:rPr>
              <a:t>the words you taught us.</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The Lord’s Prayer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9824019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Our Father in heaven,</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hallowed be your name,</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380393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your kingdom come,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your will be done</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on earth as in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802013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Give us today our daily bread</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a:latin typeface="Times New Roman" panose="02020603050405020304" pitchFamily="18" charset="0"/>
                <a:cs typeface="Times New Roman" panose="02020603050405020304" pitchFamily="18" charset="0"/>
              </a:rPr>
              <a:t>3</a:t>
            </a:r>
            <a:r>
              <a:rPr lang="en-GB" altLang="en-US" b="1" dirty="0" smtClean="0">
                <a:latin typeface="Times New Roman" panose="02020603050405020304" pitchFamily="18" charset="0"/>
                <a:cs typeface="Times New Roman" panose="02020603050405020304" pitchFamily="18" charset="0"/>
              </a:rPr>
              <a:t>/7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21057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7848798"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We pray this year with the Christians of Latvia, who have prepared this service in the hope that we may grow in our communion with our Lord Jesus Christ and with all our brothers and sisters.</a:t>
            </a:r>
          </a:p>
          <a:p>
            <a:pPr lvl="2" indent="0" algn="r" eaLnBrk="1" hangingPunct="1">
              <a:spcBef>
                <a:spcPct val="20000"/>
              </a:spcBef>
            </a:pPr>
            <a:r>
              <a:rPr lang="en-GB" b="1" dirty="0" smtClean="0">
                <a:latin typeface="Times New Roman" panose="02020603050405020304" pitchFamily="18" charset="0"/>
              </a:rPr>
              <a:t>2/2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062552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Forgive us our sins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as </a:t>
            </a:r>
            <a:r>
              <a:rPr lang="en-GB" altLang="en-US" sz="2400" dirty="0">
                <a:latin typeface="Times New Roman" panose="02020603050405020304" pitchFamily="18" charset="0"/>
                <a:cs typeface="Times New Roman" panose="02020603050405020304" pitchFamily="18" charset="0"/>
              </a:rPr>
              <a:t>we forgive those who sin against us</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4/7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532483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Save us from the time of trial,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deliver us from evil</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5/7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0266840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For the kingdom, the power,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the glory are yours</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6/7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6942786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987824" y="2492896"/>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now and forever.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Amen.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7/7</a:t>
            </a:r>
            <a:endParaRPr lang="en-GB" altLang="en-US"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700" b="1" u="sng" dirty="0" smtClean="0">
                <a:solidFill>
                  <a:schemeClr val="bg1"/>
                </a:solidFill>
                <a:latin typeface="Times New Roman" panose="02020603050405020304" pitchFamily="18" charset="0"/>
                <a:cs typeface="Times New Roman" panose="02020603050405020304" pitchFamily="18" charset="0"/>
              </a:rPr>
              <a:t>Hope</a:t>
            </a:r>
            <a:r>
              <a:rPr lang="en-GB" altLang="en-US" sz="17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051663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BLESSING AND DISMISSAL</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420503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843882" y="1556792"/>
            <a:ext cx="5400526"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The blessing of God Almighty,</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Father</a:t>
            </a:r>
            <a:r>
              <a:rPr lang="en-GB" altLang="en-US" sz="2400" dirty="0">
                <a:latin typeface="Times New Roman" panose="02020603050405020304" pitchFamily="18" charset="0"/>
                <a:cs typeface="Times New Roman" panose="02020603050405020304" pitchFamily="18" charset="0"/>
              </a:rPr>
              <a:t>, Son and Holy Spirit,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who </a:t>
            </a:r>
            <a:r>
              <a:rPr lang="en-GB" altLang="en-US" sz="2400" dirty="0">
                <a:latin typeface="Times New Roman" panose="02020603050405020304" pitchFamily="18" charset="0"/>
                <a:cs typeface="Times New Roman" panose="02020603050405020304" pitchFamily="18" charset="0"/>
              </a:rPr>
              <a:t>blesses the </a:t>
            </a:r>
            <a:r>
              <a:rPr lang="en-GB" altLang="en-US" sz="2400" dirty="0" smtClean="0">
                <a:latin typeface="Times New Roman" panose="02020603050405020304" pitchFamily="18" charset="0"/>
                <a:cs typeface="Times New Roman" panose="02020603050405020304" pitchFamily="18" charset="0"/>
              </a:rPr>
              <a:t>poor,</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3625971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843808" y="2204864"/>
            <a:ext cx="5184576"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those who mourn,</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meek,</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merciful,</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6031565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872036" y="2204864"/>
            <a:ext cx="508434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the pure in heart,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peacemakers,</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a:t>
            </a:r>
            <a:r>
              <a:rPr lang="en-GB" altLang="en-US" sz="2400" dirty="0">
                <a:latin typeface="Times New Roman" panose="02020603050405020304" pitchFamily="18" charset="0"/>
                <a:cs typeface="Times New Roman" panose="02020603050405020304" pitchFamily="18" charset="0"/>
              </a:rPr>
              <a:t>the persecuted,</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2929558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834345" y="2210222"/>
            <a:ext cx="5266047"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be upon you and remain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with </a:t>
            </a:r>
            <a:r>
              <a:rPr lang="en-GB" altLang="en-US" sz="2400" dirty="0">
                <a:latin typeface="Times New Roman" panose="02020603050405020304" pitchFamily="18" charset="0"/>
                <a:cs typeface="Times New Roman" panose="02020603050405020304" pitchFamily="18" charset="0"/>
              </a:rPr>
              <a:t>you always</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b="1" dirty="0">
                <a:latin typeface="Times New Roman" panose="02020603050405020304" pitchFamily="18" charset="0"/>
                <a:cs typeface="Times New Roman" panose="02020603050405020304" pitchFamily="18" charset="0"/>
              </a:rPr>
              <a:t>	</a:t>
            </a:r>
            <a:r>
              <a:rPr lang="en-GB" altLang="en-US" sz="2400" b="1" dirty="0" smtClean="0">
                <a:latin typeface="Times New Roman" panose="02020603050405020304" pitchFamily="18" charset="0"/>
                <a:cs typeface="Times New Roman" panose="02020603050405020304" pitchFamily="18" charset="0"/>
              </a:rPr>
              <a:t>				</a:t>
            </a:r>
            <a:r>
              <a:rPr lang="en-GB" altLang="en-US" b="1" dirty="0" smtClean="0">
                <a:latin typeface="Times New Roman" panose="02020603050405020304" pitchFamily="18" charset="0"/>
                <a:cs typeface="Times New Roman" panose="02020603050405020304" pitchFamily="18" charset="0"/>
              </a:rPr>
              <a:t>4/4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2" name="Rectangle 1"/>
          <p:cNvSpPr/>
          <p:nvPr/>
        </p:nvSpPr>
        <p:spPr>
          <a:xfrm>
            <a:off x="2123728" y="3547207"/>
            <a:ext cx="4572000" cy="966418"/>
          </a:xfrm>
          <a:prstGeom prst="rect">
            <a:avLst/>
          </a:prstGeom>
        </p:spPr>
        <p:txBody>
          <a:bodyPr>
            <a:spAutoFit/>
          </a:bodyPr>
          <a:lstStyle/>
          <a:p>
            <a:pPr lvl="2" indent="0" eaLnBrk="1" hangingPunct="1">
              <a:spcBef>
                <a:spcPct val="20000"/>
              </a:spcBef>
            </a:pPr>
            <a:r>
              <a:rPr lang="en-GB" altLang="en-US" sz="2800" b="1" dirty="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385540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875B00"/>
                </a:solidFill>
                <a:latin typeface="Times New Roman" panose="02020603050405020304" pitchFamily="18" charset="0"/>
                <a:cs typeface="Times New Roman" panose="02020603050405020304" pitchFamily="18" charset="0"/>
              </a:rPr>
              <a:t>H</a:t>
            </a:r>
            <a:r>
              <a:rPr lang="en-GB" altLang="en-US" sz="3200" b="1" u="sng" dirty="0" smtClean="0">
                <a:solidFill>
                  <a:srgbClr val="875B00"/>
                </a:solidFill>
                <a:latin typeface="Times New Roman" panose="02020603050405020304" pitchFamily="18" charset="0"/>
                <a:cs typeface="Times New Roman" panose="02020603050405020304" pitchFamily="18" charset="0"/>
              </a:rPr>
              <a:t>ymn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26955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smtClean="0">
                <a:solidFill>
                  <a:srgbClr val="875B00"/>
                </a:solidFill>
                <a:latin typeface="Times New Roman" panose="02020603050405020304" pitchFamily="18" charset="0"/>
                <a:cs typeface="Times New Roman" panose="02020603050405020304" pitchFamily="18" charset="0"/>
              </a:rPr>
              <a:t>PRAYERS FOR </a:t>
            </a:r>
            <a:r>
              <a:rPr lang="en-GB" altLang="en-US" sz="3600" b="1" u="sng" dirty="0" smtClean="0">
                <a:solidFill>
                  <a:srgbClr val="875B00"/>
                </a:solidFill>
                <a:latin typeface="Times New Roman" panose="02020603050405020304" pitchFamily="18" charset="0"/>
                <a:cs typeface="Times New Roman" panose="02020603050405020304" pitchFamily="18" charset="0"/>
              </a:rPr>
              <a:t>THE </a:t>
            </a:r>
          </a:p>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HOLY SPIRIT</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99028835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Be salt of the earth, be light to the world.</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peace of the Lord be with you always.</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And with your spirit.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20910834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00808"/>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r>
              <a:rPr lang="en-GB" sz="2400" dirty="0">
                <a:latin typeface="Times New Roman" panose="02020603050405020304" pitchFamily="18" charset="0"/>
              </a:rPr>
              <a:t>Let us offer one another a sign of peace.</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7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065845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Holy Spirit,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gift of the Father through his Son, Jesus Christ,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dwell in us all, open our hearts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and help us to listen to your voice.</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Holy Spirit, come upon us.</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Holy Spirit, Divine Love,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source of unity and holiness, </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show us the love of God.</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a:latin typeface="Times New Roman" panose="02020603050405020304" pitchFamily="18" charset="0"/>
              </a:rPr>
              <a:t>Holy Spirit, come upon us.</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467544" y="44450"/>
            <a:ext cx="8785225"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smtClean="0">
                <a:solidFill>
                  <a:schemeClr val="bg1"/>
                </a:solidFill>
                <a:latin typeface="Times New Roman" panose="02020603050405020304" pitchFamily="18" charset="0"/>
                <a:cs typeface="Times New Roman" panose="02020603050405020304" pitchFamily="18" charset="0"/>
              </a:rPr>
              <a:t>Gathering</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700" b="1"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81595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2292</Words>
  <Application>Microsoft Office PowerPoint</Application>
  <PresentationFormat>On-screen Show (4:3)</PresentationFormat>
  <Paragraphs>490</Paragraphs>
  <Slides>71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Arial</vt:lpstr>
      <vt:lpstr>Calibri</vt:lpstr>
      <vt:lpstr>Times New Roman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2015-10-13T13:10:01Z</dcterms:created>
  <dcterms:modified xsi:type="dcterms:W3CDTF">2015-10-13T13:10:09Z</dcterms:modified>
</cp:coreProperties>
</file>